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9"/>
  </p:notesMasterIdLst>
  <p:handoutMasterIdLst>
    <p:handoutMasterId r:id="rId20"/>
  </p:handoutMasterIdLst>
  <p:sldIdLst>
    <p:sldId id="256" r:id="rId6"/>
    <p:sldId id="376" r:id="rId7"/>
    <p:sldId id="379" r:id="rId8"/>
    <p:sldId id="381" r:id="rId9"/>
    <p:sldId id="338" r:id="rId10"/>
    <p:sldId id="339" r:id="rId11"/>
    <p:sldId id="359" r:id="rId12"/>
    <p:sldId id="373" r:id="rId13"/>
    <p:sldId id="312" r:id="rId14"/>
    <p:sldId id="380" r:id="rId15"/>
    <p:sldId id="366" r:id="rId16"/>
    <p:sldId id="377" r:id="rId17"/>
    <p:sldId id="37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480E7A1-38B7-4D37-A8FD-E5D243B9C7D9}">
          <p14:sldIdLst>
            <p14:sldId id="256"/>
            <p14:sldId id="376"/>
            <p14:sldId id="379"/>
            <p14:sldId id="381"/>
            <p14:sldId id="338"/>
            <p14:sldId id="339"/>
            <p14:sldId id="359"/>
            <p14:sldId id="373"/>
            <p14:sldId id="312"/>
            <p14:sldId id="380"/>
            <p14:sldId id="36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Ślęzak | Łukasiewicz – PORT" initials="MŚ|Ł–P" lastIdx="11" clrIdx="0">
    <p:extLst>
      <p:ext uri="{19B8F6BF-5375-455C-9EA6-DF929625EA0E}">
        <p15:presenceInfo xmlns:p15="http://schemas.microsoft.com/office/powerpoint/2012/main" userId="S::monika.slezak@port.lukasiewicz.gov.pl::6e86736d-054f-4fc8-8fc7-6b5acb01e384" providerId="AD"/>
      </p:ext>
    </p:extLst>
  </p:cmAuthor>
  <p:cmAuthor id="2" name="Agnieszka Możejko | Łukasiewicz – PIT" initials="AP" lastIdx="1" clrIdx="1">
    <p:extLst>
      <p:ext uri="{19B8F6BF-5375-455C-9EA6-DF929625EA0E}">
        <p15:presenceInfo xmlns:p15="http://schemas.microsoft.com/office/powerpoint/2012/main" userId="S::agnieszka.mozejko@pit.lukasiewicz.gov.pl::bcb91c44-2a9c-48d6-a5d6-34c2c5a899a7" providerId="AD"/>
      </p:ext>
    </p:extLst>
  </p:cmAuthor>
  <p:cmAuthor id="3" name="Katarzyna Nowak | Łukasiewicz – WIT" initials="KW" lastIdx="4" clrIdx="2">
    <p:extLst>
      <p:ext uri="{19B8F6BF-5375-455C-9EA6-DF929625EA0E}">
        <p15:presenceInfo xmlns:p15="http://schemas.microsoft.com/office/powerpoint/2012/main" userId="S::katarzyna.nowak@wit.lukasiewicz.gov.pl::847be9ca-fef6-40d1-8c9e-be2382f1d108" providerId="AD"/>
      </p:ext>
    </p:extLst>
  </p:cmAuthor>
  <p:cmAuthor id="4" name="Kamila Luft | Łukasiewicz – IMN" initials="KI" lastIdx="5" clrIdx="3">
    <p:extLst>
      <p:ext uri="{19B8F6BF-5375-455C-9EA6-DF929625EA0E}">
        <p15:presenceInfo xmlns:p15="http://schemas.microsoft.com/office/powerpoint/2012/main" userId="S::kamila.luft@imn.lukasiewicz.gov.pl::6fd07bc5-5c83-416f-8178-e620f3a0ba83" providerId="AD"/>
      </p:ext>
    </p:extLst>
  </p:cmAuthor>
  <p:cmAuthor id="5" name="Oskar Lubiński | Łukasiewicz – ILOT" initials="OL|Ł–I" lastIdx="9" clrIdx="4">
    <p:extLst>
      <p:ext uri="{19B8F6BF-5375-455C-9EA6-DF929625EA0E}">
        <p15:presenceInfo xmlns:p15="http://schemas.microsoft.com/office/powerpoint/2012/main" userId="S::Oskar.Lubinski@ilot.lukasiewicz.gov.pl::18d9f347-2696-4f2a-be56-96dd9bbb0e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72"/>
    <a:srgbClr val="008C7F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7C2FB-2793-4A34-85EB-212A43196C4A}" v="22" dt="2026-06-03T06:24:37.240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58" autoAdjust="0"/>
  </p:normalViewPr>
  <p:slideViewPr>
    <p:cSldViewPr snapToGrid="0">
      <p:cViewPr varScale="1">
        <p:scale>
          <a:sx n="98" d="100"/>
          <a:sy n="98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695330439546423"/>
          <c:y val="0.30457746747548742"/>
          <c:w val="0.6622931077173263"/>
          <c:h val="0.4819822042484283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0712-463F-8E9D-63D0B20155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712-463F-8E9D-63D0B20155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0712-463F-8E9D-63D0B20155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712-463F-8E9D-63D0B2015515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12-463F-8E9D-63D0B2015515}"/>
              </c:ext>
            </c:extLst>
          </c:dPt>
          <c:dPt>
            <c:idx val="5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712-463F-8E9D-63D0B20155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12-463F-8E9D-63D0B20155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C74B7EC-792D-4686-BE40-AB36CDA6CAF1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12-463F-8E9D-63D0B2015515}"/>
                </c:ext>
              </c:extLst>
            </c:dLbl>
            <c:dLbl>
              <c:idx val="1"/>
              <c:layout>
                <c:manualLayout>
                  <c:x val="3.7725887464369898E-3"/>
                  <c:y val="-0.10831021426840076"/>
                </c:manualLayout>
              </c:layout>
              <c:tx>
                <c:rich>
                  <a:bodyPr/>
                  <a:lstStyle/>
                  <a:p>
                    <a:fld id="{9377A96F-D679-4969-876D-B56E27DC65E8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12-463F-8E9D-63D0B2015515}"/>
                </c:ext>
              </c:extLst>
            </c:dLbl>
            <c:dLbl>
              <c:idx val="2"/>
              <c:layout>
                <c:manualLayout>
                  <c:x val="4.0240946628662205E-2"/>
                  <c:y val="-1.582696187343044E-2"/>
                </c:manualLayout>
              </c:layout>
              <c:tx>
                <c:rich>
                  <a:bodyPr/>
                  <a:lstStyle/>
                  <a:p>
                    <a:fld id="{034BE634-938A-4BF3-A8A6-75B6427790E9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712-463F-8E9D-63D0B201551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26D60C-B6CC-4399-B6A9-C6A72AD52B08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12-463F-8E9D-63D0B201551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497290-D3AD-4493-9A1B-7D371F866CF7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12-463F-8E9D-63D0B2015515}"/>
                </c:ext>
              </c:extLst>
            </c:dLbl>
            <c:dLbl>
              <c:idx val="5"/>
              <c:layout>
                <c:manualLayout>
                  <c:x val="-2.5150591642913927E-2"/>
                  <c:y val="-3.5006257023893247E-2"/>
                </c:manualLayout>
              </c:layout>
              <c:tx>
                <c:rich>
                  <a:bodyPr/>
                  <a:lstStyle/>
                  <a:p>
                    <a:fld id="{FBC40F96-BD6B-446F-822A-9DB6247A03A0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12-463F-8E9D-63D0B2015515}"/>
                </c:ext>
              </c:extLst>
            </c:dLbl>
            <c:dLbl>
              <c:idx val="6"/>
              <c:layout>
                <c:manualLayout>
                  <c:x val="-2.2635532478622492E-2"/>
                  <c:y val="0"/>
                </c:manualLayout>
              </c:layout>
              <c:tx>
                <c:rich>
                  <a:bodyPr/>
                  <a:lstStyle/>
                  <a:p>
                    <a:fld id="{E0E6DD8D-8FA8-462F-BBC8-AD5962612FB7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12-463F-8E9D-63D0B201551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Arkusz1!$A$2:$A$8</c:f>
              <c:strCache>
                <c:ptCount val="7"/>
                <c:pt idx="0">
                  <c:v>1. Zdrowie</c:v>
                </c:pt>
                <c:pt idx="1">
                  <c:v>2. Kultura, kreatywność i społeczeństwo integracyjne</c:v>
                </c:pt>
                <c:pt idx="2">
                  <c:v>3. Bezpieczeństwo cywilne</c:v>
                </c:pt>
                <c:pt idx="3">
                  <c:v>4. Technologie cyfrowe, przemysł i przestrzeń kosmiczna</c:v>
                </c:pt>
                <c:pt idx="4">
                  <c:v>5. Klimat, energetyka i mobilność</c:v>
                </c:pt>
                <c:pt idx="5">
                  <c:v>6. Żywność, biogospodarka, zasoby naturalne, rolnictwo i środowisko</c:v>
                </c:pt>
                <c:pt idx="6">
                  <c:v>7. Niejądrowe działania bezpośrednie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8.1999999999999993</c:v>
                </c:pt>
                <c:pt idx="1">
                  <c:v>2.2999999999999998</c:v>
                </c:pt>
                <c:pt idx="2">
                  <c:v>1.6</c:v>
                </c:pt>
                <c:pt idx="3">
                  <c:v>15.3</c:v>
                </c:pt>
                <c:pt idx="4">
                  <c:v>15.1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2-463F-8E9D-63D0B201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1414643588428E-3"/>
          <c:y val="4.3069279649341458E-2"/>
          <c:w val="0.46998021270641788"/>
          <c:h val="0.57678074091030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C8FCD-D589-495E-84E8-F00DBCB96B06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F30A52-639F-4C4B-A626-EE3BC1930E54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ctr"/>
          <a:r>
            <a:rPr lang="pl-PL" sz="2000" b="1" dirty="0"/>
            <a:t>Projekty badawcze</a:t>
          </a:r>
          <a:br>
            <a:rPr lang="pl-PL" sz="2000" dirty="0"/>
          </a:br>
          <a:r>
            <a:rPr lang="pl-PL" sz="1600" b="1" dirty="0"/>
            <a:t>RIA</a:t>
          </a:r>
          <a:r>
            <a:rPr lang="pl-PL" sz="1600" dirty="0"/>
            <a:t> </a:t>
          </a:r>
        </a:p>
        <a:p>
          <a:pPr algn="ctr"/>
          <a:r>
            <a:rPr lang="pl-PL" sz="1600" dirty="0"/>
            <a:t>Research &amp; Innovation </a:t>
          </a:r>
          <a:r>
            <a:rPr lang="pl-PL" sz="1600" dirty="0" err="1"/>
            <a:t>action</a:t>
          </a:r>
          <a:endParaRPr lang="pl-PL" sz="1600" dirty="0"/>
        </a:p>
      </dgm:t>
    </dgm:pt>
    <dgm:pt modelId="{2E1C18CE-ADE8-4EEC-8E32-4136C64B0121}" type="parTrans" cxnId="{5BC6B39A-36B9-4E42-ABEA-56686DC4C9FD}">
      <dgm:prSet/>
      <dgm:spPr/>
      <dgm:t>
        <a:bodyPr/>
        <a:lstStyle/>
        <a:p>
          <a:endParaRPr lang="pl-PL"/>
        </a:p>
      </dgm:t>
    </dgm:pt>
    <dgm:pt modelId="{8F2C1C90-D802-421E-880F-8FF2AA52F312}" type="sibTrans" cxnId="{5BC6B39A-36B9-4E42-ABEA-56686DC4C9FD}">
      <dgm:prSet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8749F88-7111-4B91-B1BB-4BF9F526634F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dirty="0"/>
            <a:t>Dofinansowanie do </a:t>
          </a:r>
          <a:r>
            <a:rPr lang="pl-PL" sz="1700" b="1" dirty="0"/>
            <a:t>100%</a:t>
          </a:r>
        </a:p>
      </dgm:t>
    </dgm:pt>
    <dgm:pt modelId="{8CCD807F-92BC-49F9-A73B-322143522683}" type="parTrans" cxnId="{F4F03876-5B35-48F6-942E-F597AE080049}">
      <dgm:prSet/>
      <dgm:spPr/>
      <dgm:t>
        <a:bodyPr/>
        <a:lstStyle/>
        <a:p>
          <a:endParaRPr lang="pl-PL"/>
        </a:p>
      </dgm:t>
    </dgm:pt>
    <dgm:pt modelId="{A65E3BB7-82D2-4BA7-9990-EB349B89C1F5}" type="sibTrans" cxnId="{F4F03876-5B35-48F6-942E-F597AE080049}">
      <dgm:prSet/>
      <dgm:spPr/>
      <dgm:t>
        <a:bodyPr/>
        <a:lstStyle/>
        <a:p>
          <a:endParaRPr lang="pl-PL"/>
        </a:p>
      </dgm:t>
    </dgm:pt>
    <dgm:pt modelId="{6CFEDD5A-78C0-424D-B2F6-E1633FDB13FD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dirty="0"/>
            <a:t>Eksploracja nowej wiedzy </a:t>
          </a:r>
          <a:br>
            <a:rPr lang="pl-PL" sz="1700" dirty="0"/>
          </a:br>
          <a:r>
            <a:rPr lang="pl-PL" sz="1700" dirty="0"/>
            <a:t>i technologii</a:t>
          </a:r>
        </a:p>
      </dgm:t>
    </dgm:pt>
    <dgm:pt modelId="{1305A834-B71C-4DE3-B3FE-D1BD94B13CD7}" type="parTrans" cxnId="{4EAE9298-E665-44F3-A816-C50C864D16A3}">
      <dgm:prSet/>
      <dgm:spPr/>
      <dgm:t>
        <a:bodyPr/>
        <a:lstStyle/>
        <a:p>
          <a:endParaRPr lang="pl-PL"/>
        </a:p>
      </dgm:t>
    </dgm:pt>
    <dgm:pt modelId="{C3FE569C-977F-469D-94F7-1886028B710A}" type="sibTrans" cxnId="{4EAE9298-E665-44F3-A816-C50C864D16A3}">
      <dgm:prSet/>
      <dgm:spPr/>
      <dgm:t>
        <a:bodyPr/>
        <a:lstStyle/>
        <a:p>
          <a:endParaRPr lang="pl-PL"/>
        </a:p>
      </dgm:t>
    </dgm:pt>
    <dgm:pt modelId="{63A0749E-5741-43A4-A237-9F258405991C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ctr"/>
          <a:r>
            <a:rPr lang="pl-PL" sz="2000" b="1" dirty="0"/>
            <a:t>Projekty innowacyjne</a:t>
          </a:r>
          <a:br>
            <a:rPr lang="pl-PL" sz="2000" dirty="0"/>
          </a:br>
          <a:r>
            <a:rPr lang="pl-PL" sz="1600" b="1" dirty="0"/>
            <a:t>IA </a:t>
          </a:r>
        </a:p>
        <a:p>
          <a:pPr algn="ctr"/>
          <a:r>
            <a:rPr lang="pl-PL" sz="1600" dirty="0" err="1"/>
            <a:t>Innovation</a:t>
          </a:r>
          <a:r>
            <a:rPr lang="pl-PL" sz="1600" dirty="0"/>
            <a:t> </a:t>
          </a:r>
          <a:r>
            <a:rPr lang="pl-PL" sz="1600" dirty="0" err="1"/>
            <a:t>action</a:t>
          </a:r>
          <a:endParaRPr lang="pl-PL" sz="1600" dirty="0"/>
        </a:p>
      </dgm:t>
    </dgm:pt>
    <dgm:pt modelId="{59507B61-C1F5-4728-A23A-0769CF8EC998}" type="parTrans" cxnId="{C0657595-63B2-42E0-896B-A4D0677BFDC8}">
      <dgm:prSet/>
      <dgm:spPr/>
      <dgm:t>
        <a:bodyPr/>
        <a:lstStyle/>
        <a:p>
          <a:endParaRPr lang="pl-PL"/>
        </a:p>
      </dgm:t>
    </dgm:pt>
    <dgm:pt modelId="{59F91109-1FE3-478F-9A0F-FA3739AF50E0}" type="sibTrans" cxnId="{C0657595-63B2-42E0-896B-A4D0677BFDC8}">
      <dgm:prSet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BAC4EC2-4E85-4249-84F7-8A7BAEE125BC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dirty="0"/>
            <a:t>Dofinansowanie do </a:t>
          </a:r>
          <a:r>
            <a:rPr lang="pl-PL" sz="1700" b="1" dirty="0"/>
            <a:t>70%</a:t>
          </a:r>
        </a:p>
      </dgm:t>
    </dgm:pt>
    <dgm:pt modelId="{59503214-51DA-4B55-AF58-1FDE3AB60D2C}" type="parTrans" cxnId="{D7375561-9090-488C-B190-7C564E069214}">
      <dgm:prSet/>
      <dgm:spPr/>
      <dgm:t>
        <a:bodyPr/>
        <a:lstStyle/>
        <a:p>
          <a:endParaRPr lang="pl-PL"/>
        </a:p>
      </dgm:t>
    </dgm:pt>
    <dgm:pt modelId="{2C8C88E4-DA2A-4991-AF99-A3AE2428A763}" type="sibTrans" cxnId="{D7375561-9090-488C-B190-7C564E069214}">
      <dgm:prSet/>
      <dgm:spPr/>
      <dgm:t>
        <a:bodyPr/>
        <a:lstStyle/>
        <a:p>
          <a:endParaRPr lang="pl-PL"/>
        </a:p>
      </dgm:t>
    </dgm:pt>
    <dgm:pt modelId="{FD7621E9-2EDE-4A13-97EA-B2B0404B6747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dirty="0"/>
            <a:t>TRL 5-8</a:t>
          </a:r>
        </a:p>
      </dgm:t>
    </dgm:pt>
    <dgm:pt modelId="{8DAF16EF-5D59-4F93-AF07-10E4626E670F}" type="parTrans" cxnId="{47736B90-4F3F-499D-B607-797D9BBEFECE}">
      <dgm:prSet/>
      <dgm:spPr/>
      <dgm:t>
        <a:bodyPr/>
        <a:lstStyle/>
        <a:p>
          <a:endParaRPr lang="pl-PL"/>
        </a:p>
      </dgm:t>
    </dgm:pt>
    <dgm:pt modelId="{F183051E-B5E4-4877-8170-61818CB6F0E3}" type="sibTrans" cxnId="{47736B90-4F3F-499D-B607-797D9BBEFECE}">
      <dgm:prSet/>
      <dgm:spPr/>
      <dgm:t>
        <a:bodyPr/>
        <a:lstStyle/>
        <a:p>
          <a:endParaRPr lang="pl-PL"/>
        </a:p>
      </dgm:t>
    </dgm:pt>
    <dgm:pt modelId="{6C0C4BC6-196D-4330-8798-5E93A560B711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Projekty wspierające</a:t>
          </a:r>
          <a:br>
            <a:rPr lang="pl-PL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CSA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Coordination</a:t>
          </a:r>
          <a:r>
            <a:rPr lang="pl-PL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&amp; </a:t>
          </a: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</a:t>
          </a:r>
          <a:r>
            <a:rPr lang="pl-PL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action</a:t>
          </a:r>
          <a:endParaRPr lang="pl-PL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12BD14D-EBAD-4B3A-B0CA-A7BF8D2F7176}" type="parTrans" cxnId="{909A91EE-FDA4-4B7F-85A3-753CEA1F3D80}">
      <dgm:prSet/>
      <dgm:spPr/>
      <dgm:t>
        <a:bodyPr/>
        <a:lstStyle/>
        <a:p>
          <a:endParaRPr lang="pl-PL"/>
        </a:p>
      </dgm:t>
    </dgm:pt>
    <dgm:pt modelId="{2E5D66ED-B918-466C-B669-8EBA4E748C2C}" type="sibTrans" cxnId="{909A91EE-FDA4-4B7F-85A3-753CEA1F3D80}">
      <dgm:prSet/>
      <dgm:spPr/>
      <dgm:t>
        <a:bodyPr/>
        <a:lstStyle/>
        <a:p>
          <a:endParaRPr lang="pl-PL"/>
        </a:p>
      </dgm:t>
    </dgm:pt>
    <dgm:pt modelId="{4105B002-5996-49D0-8F14-ED5C4A0F7FC0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l-PL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Dofinansowanie do </a:t>
          </a:r>
          <a:r>
            <a:rPr lang="pl-PL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100%</a:t>
          </a:r>
        </a:p>
      </dgm:t>
    </dgm:pt>
    <dgm:pt modelId="{F7307E74-206F-4C15-A3B7-570C6216BBC7}" type="parTrans" cxnId="{31406E7F-535F-4D63-9999-61AEF9C4373A}">
      <dgm:prSet/>
      <dgm:spPr/>
      <dgm:t>
        <a:bodyPr/>
        <a:lstStyle/>
        <a:p>
          <a:endParaRPr lang="pl-PL"/>
        </a:p>
      </dgm:t>
    </dgm:pt>
    <dgm:pt modelId="{B3FBAEF2-AB42-447A-ABF4-C727521290F8}" type="sibTrans" cxnId="{31406E7F-535F-4D63-9999-61AEF9C4373A}">
      <dgm:prSet/>
      <dgm:spPr/>
      <dgm:t>
        <a:bodyPr/>
        <a:lstStyle/>
        <a:p>
          <a:endParaRPr lang="pl-PL"/>
        </a:p>
      </dgm:t>
    </dgm:pt>
    <dgm:pt modelId="{3823FDB9-90CB-4614-B1EA-5BBF185E76DD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dirty="0"/>
            <a:t>TRL 2-5</a:t>
          </a:r>
        </a:p>
      </dgm:t>
    </dgm:pt>
    <dgm:pt modelId="{C9E52DB0-F4B4-4AB0-B2D6-421A4C3B1F1E}" type="parTrans" cxnId="{83996AD2-1C53-4F3D-B376-19BEC802F7A5}">
      <dgm:prSet/>
      <dgm:spPr/>
      <dgm:t>
        <a:bodyPr/>
        <a:lstStyle/>
        <a:p>
          <a:endParaRPr lang="pl-PL"/>
        </a:p>
      </dgm:t>
    </dgm:pt>
    <dgm:pt modelId="{5CA38486-96E9-427A-A728-519C957C1A13}" type="sibTrans" cxnId="{83996AD2-1C53-4F3D-B376-19BEC802F7A5}">
      <dgm:prSet/>
      <dgm:spPr/>
      <dgm:t>
        <a:bodyPr/>
        <a:lstStyle/>
        <a:p>
          <a:endParaRPr lang="pl-PL"/>
        </a:p>
      </dgm:t>
    </dgm:pt>
    <dgm:pt modelId="{C27E21F7-E4ED-41D2-B08B-57FF61708E0E}">
      <dgm:prSet phldrT="[Tekst]" phldr="0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algn="l"/>
          <a:r>
            <a:rPr lang="pl-PL" sz="1700" b="0" i="0" dirty="0"/>
            <a:t>Prototypowanie, pilotaż, walidacja rynkowa</a:t>
          </a:r>
          <a:endParaRPr lang="pl-PL" sz="1700" dirty="0"/>
        </a:p>
      </dgm:t>
    </dgm:pt>
    <dgm:pt modelId="{E5A77CA6-87A5-4FB6-B0C3-33FF768EF52A}" type="parTrans" cxnId="{EEFD7627-CEC6-437B-97BB-968D227C2D76}">
      <dgm:prSet/>
      <dgm:spPr/>
      <dgm:t>
        <a:bodyPr/>
        <a:lstStyle/>
        <a:p>
          <a:endParaRPr lang="pl-PL"/>
        </a:p>
      </dgm:t>
    </dgm:pt>
    <dgm:pt modelId="{B2F8A661-7F5C-49FE-876F-D9607C5CE7CB}" type="sibTrans" cxnId="{EEFD7627-CEC6-437B-97BB-968D227C2D76}">
      <dgm:prSet/>
      <dgm:spPr/>
      <dgm:t>
        <a:bodyPr/>
        <a:lstStyle/>
        <a:p>
          <a:endParaRPr lang="pl-PL"/>
        </a:p>
      </dgm:t>
    </dgm:pt>
    <dgm:pt modelId="{C99EDF25-46E0-4DA3-B67D-C6A6D2AE0B24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l-PL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Networking, koordynacja, wsparcie polityki</a:t>
          </a:r>
        </a:p>
      </dgm:t>
    </dgm:pt>
    <dgm:pt modelId="{1AC24838-7E23-45B9-BD96-C65740C5E91D}" type="parTrans" cxnId="{FF507118-2C5C-4D53-9689-1A5D7546C057}">
      <dgm:prSet/>
      <dgm:spPr/>
      <dgm:t>
        <a:bodyPr/>
        <a:lstStyle/>
        <a:p>
          <a:endParaRPr lang="pl-PL"/>
        </a:p>
      </dgm:t>
    </dgm:pt>
    <dgm:pt modelId="{A0F8D439-8081-4E5D-8B45-84D1C80670CF}" type="sibTrans" cxnId="{FF507118-2C5C-4D53-9689-1A5D7546C057}">
      <dgm:prSet/>
      <dgm:spPr/>
      <dgm:t>
        <a:bodyPr/>
        <a:lstStyle/>
        <a:p>
          <a:endParaRPr lang="pl-PL"/>
        </a:p>
      </dgm:t>
    </dgm:pt>
    <dgm:pt modelId="{4F711E02-BA47-4DD8-BA70-9F3CE50C5DED}" type="pres">
      <dgm:prSet presAssocID="{DDFC8FCD-D589-495E-84E8-F00DBCB96B06}" presName="Name0" presStyleCnt="0">
        <dgm:presLayoutVars>
          <dgm:dir/>
          <dgm:resizeHandles val="exact"/>
        </dgm:presLayoutVars>
      </dgm:prSet>
      <dgm:spPr/>
    </dgm:pt>
    <dgm:pt modelId="{2326081F-855C-4B97-97E5-E82E4BFCA27E}" type="pres">
      <dgm:prSet presAssocID="{DBF30A52-639F-4C4B-A626-EE3BC1930E54}" presName="composite" presStyleCnt="0"/>
      <dgm:spPr/>
    </dgm:pt>
    <dgm:pt modelId="{863489C5-5FCD-463B-A835-6549343FBF92}" type="pres">
      <dgm:prSet presAssocID="{DBF30A52-639F-4C4B-A626-EE3BC1930E5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 z kolbami chemicznymi"/>
        </a:ext>
      </dgm:extLst>
    </dgm:pt>
    <dgm:pt modelId="{6EE90268-7749-4957-9404-4D9FD63CAC8B}" type="pres">
      <dgm:prSet presAssocID="{DBF30A52-639F-4C4B-A626-EE3BC1930E54}" presName="txNode" presStyleLbl="node1" presStyleIdx="0" presStyleCnt="3" custScaleX="137491" custScaleY="97985" custLinFactNeighborX="-3802" custLinFactNeighborY="46561">
        <dgm:presLayoutVars>
          <dgm:bulletEnabled val="1"/>
        </dgm:presLayoutVars>
      </dgm:prSet>
      <dgm:spPr>
        <a:xfrm>
          <a:off x="643746" y="3291674"/>
          <a:ext cx="2354568" cy="2354568"/>
        </a:xfrm>
        <a:prstGeom prst="roundRect">
          <a:avLst>
            <a:gd name="adj" fmla="val 10000"/>
          </a:avLst>
        </a:prstGeom>
      </dgm:spPr>
    </dgm:pt>
    <dgm:pt modelId="{DCC2F2D0-5AC6-46A5-B430-60D04C21EF2B}" type="pres">
      <dgm:prSet presAssocID="{8F2C1C90-D802-421E-880F-8FF2AA52F312}" presName="sibTrans" presStyleLbl="sibTrans2D1" presStyleIdx="0" presStyleCnt="2"/>
      <dgm:spPr>
        <a:xfrm>
          <a:off x="2813108" y="1937695"/>
          <a:ext cx="453541" cy="565770"/>
        </a:xfrm>
        <a:prstGeom prst="rightArrow">
          <a:avLst>
            <a:gd name="adj1" fmla="val 60000"/>
            <a:gd name="adj2" fmla="val 50000"/>
          </a:avLst>
        </a:prstGeom>
      </dgm:spPr>
    </dgm:pt>
    <dgm:pt modelId="{2379349C-2E47-4FD0-B6CD-684CE46A1264}" type="pres">
      <dgm:prSet presAssocID="{8F2C1C90-D802-421E-880F-8FF2AA52F312}" presName="connTx" presStyleLbl="sibTrans2D1" presStyleIdx="0" presStyleCnt="2"/>
      <dgm:spPr/>
    </dgm:pt>
    <dgm:pt modelId="{77F01A63-B8E5-4726-9A21-C4A56B612E15}" type="pres">
      <dgm:prSet presAssocID="{63A0749E-5741-43A4-A237-9F258405991C}" presName="composite" presStyleCnt="0"/>
      <dgm:spPr/>
    </dgm:pt>
    <dgm:pt modelId="{186E056F-46EE-4A1B-8156-D51A8FC46278}" type="pres">
      <dgm:prSet presAssocID="{63A0749E-5741-43A4-A237-9F258405991C}" presName="imagSh" presStyleLbl="b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k miasta z różnymi budynkami, Skyscrapers i drzewami"/>
        </a:ext>
      </dgm:extLst>
    </dgm:pt>
    <dgm:pt modelId="{FA3A2CE4-5A2C-48CF-8A39-BC3515419823}" type="pres">
      <dgm:prSet presAssocID="{63A0749E-5741-43A4-A237-9F258405991C}" presName="txNode" presStyleLbl="node1" presStyleIdx="1" presStyleCnt="3" custScaleX="137491" custScaleY="97985" custLinFactNeighborX="-8513" custLinFactNeighborY="46561">
        <dgm:presLayoutVars>
          <dgm:bulletEnabled val="1"/>
        </dgm:presLayoutVars>
      </dgm:prSet>
      <dgm:spPr>
        <a:xfrm>
          <a:off x="4205288" y="3291674"/>
          <a:ext cx="2354568" cy="2354568"/>
        </a:xfrm>
        <a:prstGeom prst="roundRect">
          <a:avLst>
            <a:gd name="adj" fmla="val 10000"/>
          </a:avLst>
        </a:prstGeom>
      </dgm:spPr>
    </dgm:pt>
    <dgm:pt modelId="{889E2229-EF88-49A8-9FE2-4DDA459773F4}" type="pres">
      <dgm:prSet presAssocID="{59F91109-1FE3-478F-9A0F-FA3739AF50E0}" presName="sibTrans" presStyleLbl="sibTrans2D1" presStyleIdx="1" presStyleCnt="2"/>
      <dgm:spPr>
        <a:xfrm>
          <a:off x="6463511" y="1937695"/>
          <a:ext cx="453541" cy="565770"/>
        </a:xfrm>
        <a:prstGeom prst="rightArrow">
          <a:avLst>
            <a:gd name="adj1" fmla="val 60000"/>
            <a:gd name="adj2" fmla="val 50000"/>
          </a:avLst>
        </a:prstGeom>
      </dgm:spPr>
    </dgm:pt>
    <dgm:pt modelId="{FBBA492E-9A11-4FD0-9068-CB0B736C219F}" type="pres">
      <dgm:prSet presAssocID="{59F91109-1FE3-478F-9A0F-FA3739AF50E0}" presName="connTx" presStyleLbl="sibTrans2D1" presStyleIdx="1" presStyleCnt="2"/>
      <dgm:spPr/>
    </dgm:pt>
    <dgm:pt modelId="{CB2830BE-507E-412D-9DAF-D143B64C1C07}" type="pres">
      <dgm:prSet presAssocID="{6C0C4BC6-196D-4330-8798-5E93A560B711}" presName="composite" presStyleCnt="0"/>
      <dgm:spPr/>
    </dgm:pt>
    <dgm:pt modelId="{1DCD60A6-4D23-4D2A-A80C-F43E51AFFBFA}" type="pres">
      <dgm:prSet presAssocID="{6C0C4BC6-196D-4330-8798-5E93A560B711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warta książka z lampami stołowymi, książkami, piórem i ołówkiem"/>
        </a:ext>
      </dgm:extLst>
    </dgm:pt>
    <dgm:pt modelId="{8E388A4F-26D9-4FE4-B4C3-B99A4145B16F}" type="pres">
      <dgm:prSet presAssocID="{6C0C4BC6-196D-4330-8798-5E93A560B711}" presName="txNode" presStyleLbl="node1" presStyleIdx="2" presStyleCnt="3" custScaleX="137491" custScaleY="99892" custLinFactNeighborX="-18701" custLinFactNeighborY="46561">
        <dgm:presLayoutVars>
          <dgm:bulletEnabled val="1"/>
        </dgm:presLayoutVars>
      </dgm:prSet>
      <dgm:spPr>
        <a:xfrm>
          <a:off x="7615807" y="3291674"/>
          <a:ext cx="2354568" cy="2354568"/>
        </a:xfrm>
        <a:prstGeom prst="roundRect">
          <a:avLst>
            <a:gd name="adj" fmla="val 10000"/>
          </a:avLst>
        </a:prstGeom>
      </dgm:spPr>
    </dgm:pt>
  </dgm:ptLst>
  <dgm:cxnLst>
    <dgm:cxn modelId="{9A198D12-2369-4A3E-A705-24D783FA7213}" type="presOf" srcId="{6CFEDD5A-78C0-424D-B2F6-E1633FDB13FD}" destId="{6EE90268-7749-4957-9404-4D9FD63CAC8B}" srcOrd="0" destOrd="2" presId="urn:microsoft.com/office/officeart/2005/8/layout/hProcess10"/>
    <dgm:cxn modelId="{FF507118-2C5C-4D53-9689-1A5D7546C057}" srcId="{6C0C4BC6-196D-4330-8798-5E93A560B711}" destId="{C99EDF25-46E0-4DA3-B67D-C6A6D2AE0B24}" srcOrd="1" destOrd="0" parTransId="{1AC24838-7E23-45B9-BD96-C65740C5E91D}" sibTransId="{A0F8D439-8081-4E5D-8B45-84D1C80670CF}"/>
    <dgm:cxn modelId="{EEFD7627-CEC6-437B-97BB-968D227C2D76}" srcId="{63A0749E-5741-43A4-A237-9F258405991C}" destId="{C27E21F7-E4ED-41D2-B08B-57FF61708E0E}" srcOrd="1" destOrd="0" parTransId="{E5A77CA6-87A5-4FB6-B0C3-33FF768EF52A}" sibTransId="{B2F8A661-7F5C-49FE-876F-D9607C5CE7CB}"/>
    <dgm:cxn modelId="{CE1FB32C-661F-41AE-8D2A-5F4CD7E735C6}" type="presOf" srcId="{59F91109-1FE3-478F-9A0F-FA3739AF50E0}" destId="{889E2229-EF88-49A8-9FE2-4DDA459773F4}" srcOrd="0" destOrd="0" presId="urn:microsoft.com/office/officeart/2005/8/layout/hProcess10"/>
    <dgm:cxn modelId="{55524035-9078-4EFF-A8B9-723ECE5F4FC1}" type="presOf" srcId="{DBF30A52-639F-4C4B-A626-EE3BC1930E54}" destId="{6EE90268-7749-4957-9404-4D9FD63CAC8B}" srcOrd="0" destOrd="0" presId="urn:microsoft.com/office/officeart/2005/8/layout/hProcess10"/>
    <dgm:cxn modelId="{D7375561-9090-488C-B190-7C564E069214}" srcId="{63A0749E-5741-43A4-A237-9F258405991C}" destId="{BBAC4EC2-4E85-4249-84F7-8A7BAEE125BC}" srcOrd="0" destOrd="0" parTransId="{59503214-51DA-4B55-AF58-1FDE3AB60D2C}" sibTransId="{2C8C88E4-DA2A-4991-AF99-A3AE2428A763}"/>
    <dgm:cxn modelId="{6AA11F6F-0583-457C-A7C6-0BF33563E27E}" type="presOf" srcId="{3823FDB9-90CB-4614-B1EA-5BBF185E76DD}" destId="{6EE90268-7749-4957-9404-4D9FD63CAC8B}" srcOrd="0" destOrd="3" presId="urn:microsoft.com/office/officeart/2005/8/layout/hProcess10"/>
    <dgm:cxn modelId="{B64C1874-FB1D-42F1-A904-0A4E57229D76}" type="presOf" srcId="{63A0749E-5741-43A4-A237-9F258405991C}" destId="{FA3A2CE4-5A2C-48CF-8A39-BC3515419823}" srcOrd="0" destOrd="0" presId="urn:microsoft.com/office/officeart/2005/8/layout/hProcess10"/>
    <dgm:cxn modelId="{1DB12A55-873B-4C93-A42F-95A7259CD7FB}" type="presOf" srcId="{BBAC4EC2-4E85-4249-84F7-8A7BAEE125BC}" destId="{FA3A2CE4-5A2C-48CF-8A39-BC3515419823}" srcOrd="0" destOrd="1" presId="urn:microsoft.com/office/officeart/2005/8/layout/hProcess10"/>
    <dgm:cxn modelId="{F4F03876-5B35-48F6-942E-F597AE080049}" srcId="{DBF30A52-639F-4C4B-A626-EE3BC1930E54}" destId="{38749F88-7111-4B91-B1BB-4BF9F526634F}" srcOrd="0" destOrd="0" parTransId="{8CCD807F-92BC-49F9-A73B-322143522683}" sibTransId="{A65E3BB7-82D2-4BA7-9990-EB349B89C1F5}"/>
    <dgm:cxn modelId="{31406E7F-535F-4D63-9999-61AEF9C4373A}" srcId="{6C0C4BC6-196D-4330-8798-5E93A560B711}" destId="{4105B002-5996-49D0-8F14-ED5C4A0F7FC0}" srcOrd="0" destOrd="0" parTransId="{F7307E74-206F-4C15-A3B7-570C6216BBC7}" sibTransId="{B3FBAEF2-AB42-447A-ABF4-C727521290F8}"/>
    <dgm:cxn modelId="{47736B90-4F3F-499D-B607-797D9BBEFECE}" srcId="{63A0749E-5741-43A4-A237-9F258405991C}" destId="{FD7621E9-2EDE-4A13-97EA-B2B0404B6747}" srcOrd="2" destOrd="0" parTransId="{8DAF16EF-5D59-4F93-AF07-10E4626E670F}" sibTransId="{F183051E-B5E4-4877-8170-61818CB6F0E3}"/>
    <dgm:cxn modelId="{C0657595-63B2-42E0-896B-A4D0677BFDC8}" srcId="{DDFC8FCD-D589-495E-84E8-F00DBCB96B06}" destId="{63A0749E-5741-43A4-A237-9F258405991C}" srcOrd="1" destOrd="0" parTransId="{59507B61-C1F5-4728-A23A-0769CF8EC998}" sibTransId="{59F91109-1FE3-478F-9A0F-FA3739AF50E0}"/>
    <dgm:cxn modelId="{4EAE9298-E665-44F3-A816-C50C864D16A3}" srcId="{DBF30A52-639F-4C4B-A626-EE3BC1930E54}" destId="{6CFEDD5A-78C0-424D-B2F6-E1633FDB13FD}" srcOrd="1" destOrd="0" parTransId="{1305A834-B71C-4DE3-B3FE-D1BD94B13CD7}" sibTransId="{C3FE569C-977F-469D-94F7-1886028B710A}"/>
    <dgm:cxn modelId="{5BC6B39A-36B9-4E42-ABEA-56686DC4C9FD}" srcId="{DDFC8FCD-D589-495E-84E8-F00DBCB96B06}" destId="{DBF30A52-639F-4C4B-A626-EE3BC1930E54}" srcOrd="0" destOrd="0" parTransId="{2E1C18CE-ADE8-4EEC-8E32-4136C64B0121}" sibTransId="{8F2C1C90-D802-421E-880F-8FF2AA52F312}"/>
    <dgm:cxn modelId="{A8EA309F-689C-494D-A313-DD20D4D9878C}" type="presOf" srcId="{C99EDF25-46E0-4DA3-B67D-C6A6D2AE0B24}" destId="{8E388A4F-26D9-4FE4-B4C3-B99A4145B16F}" srcOrd="0" destOrd="2" presId="urn:microsoft.com/office/officeart/2005/8/layout/hProcess10"/>
    <dgm:cxn modelId="{89CB10A8-7405-4A28-AAC6-8A328CDF96AB}" type="presOf" srcId="{8F2C1C90-D802-421E-880F-8FF2AA52F312}" destId="{DCC2F2D0-5AC6-46A5-B430-60D04C21EF2B}" srcOrd="0" destOrd="0" presId="urn:microsoft.com/office/officeart/2005/8/layout/hProcess10"/>
    <dgm:cxn modelId="{C57EC6B6-4020-4BE1-8651-9ECC501FBB7F}" type="presOf" srcId="{FD7621E9-2EDE-4A13-97EA-B2B0404B6747}" destId="{FA3A2CE4-5A2C-48CF-8A39-BC3515419823}" srcOrd="0" destOrd="3" presId="urn:microsoft.com/office/officeart/2005/8/layout/hProcess10"/>
    <dgm:cxn modelId="{10F389C1-F527-4F66-92D2-219F261D790D}" type="presOf" srcId="{C27E21F7-E4ED-41D2-B08B-57FF61708E0E}" destId="{FA3A2CE4-5A2C-48CF-8A39-BC3515419823}" srcOrd="0" destOrd="2" presId="urn:microsoft.com/office/officeart/2005/8/layout/hProcess10"/>
    <dgm:cxn modelId="{8335F7C1-0CB4-424A-8490-87F240444E0F}" type="presOf" srcId="{38749F88-7111-4B91-B1BB-4BF9F526634F}" destId="{6EE90268-7749-4957-9404-4D9FD63CAC8B}" srcOrd="0" destOrd="1" presId="urn:microsoft.com/office/officeart/2005/8/layout/hProcess10"/>
    <dgm:cxn modelId="{37CC4BC5-6E1E-420F-88D6-2A91F1271371}" type="presOf" srcId="{4105B002-5996-49D0-8F14-ED5C4A0F7FC0}" destId="{8E388A4F-26D9-4FE4-B4C3-B99A4145B16F}" srcOrd="0" destOrd="1" presId="urn:microsoft.com/office/officeart/2005/8/layout/hProcess10"/>
    <dgm:cxn modelId="{83996AD2-1C53-4F3D-B376-19BEC802F7A5}" srcId="{DBF30A52-639F-4C4B-A626-EE3BC1930E54}" destId="{3823FDB9-90CB-4614-B1EA-5BBF185E76DD}" srcOrd="2" destOrd="0" parTransId="{C9E52DB0-F4B4-4AB0-B2D6-421A4C3B1F1E}" sibTransId="{5CA38486-96E9-427A-A728-519C957C1A13}"/>
    <dgm:cxn modelId="{074F2CE3-2389-4290-BB56-E9CD6E5D886C}" type="presOf" srcId="{59F91109-1FE3-478F-9A0F-FA3739AF50E0}" destId="{FBBA492E-9A11-4FD0-9068-CB0B736C219F}" srcOrd="1" destOrd="0" presId="urn:microsoft.com/office/officeart/2005/8/layout/hProcess10"/>
    <dgm:cxn modelId="{909A91EE-FDA4-4B7F-85A3-753CEA1F3D80}" srcId="{DDFC8FCD-D589-495E-84E8-F00DBCB96B06}" destId="{6C0C4BC6-196D-4330-8798-5E93A560B711}" srcOrd="2" destOrd="0" parTransId="{512BD14D-EBAD-4B3A-B0CA-A7BF8D2F7176}" sibTransId="{2E5D66ED-B918-466C-B669-8EBA4E748C2C}"/>
    <dgm:cxn modelId="{1C5899EE-EBE4-4993-8D37-34327670071F}" type="presOf" srcId="{DDFC8FCD-D589-495E-84E8-F00DBCB96B06}" destId="{4F711E02-BA47-4DD8-BA70-9F3CE50C5DED}" srcOrd="0" destOrd="0" presId="urn:microsoft.com/office/officeart/2005/8/layout/hProcess10"/>
    <dgm:cxn modelId="{2E4246FD-F7C5-4AF7-8AF0-EA304ACB9350}" type="presOf" srcId="{6C0C4BC6-196D-4330-8798-5E93A560B711}" destId="{8E388A4F-26D9-4FE4-B4C3-B99A4145B16F}" srcOrd="0" destOrd="0" presId="urn:microsoft.com/office/officeart/2005/8/layout/hProcess10"/>
    <dgm:cxn modelId="{0AA954FD-9B4C-43D4-9654-D576BF4FE647}" type="presOf" srcId="{8F2C1C90-D802-421E-880F-8FF2AA52F312}" destId="{2379349C-2E47-4FD0-B6CD-684CE46A1264}" srcOrd="1" destOrd="0" presId="urn:microsoft.com/office/officeart/2005/8/layout/hProcess10"/>
    <dgm:cxn modelId="{365AC056-8D00-4399-801E-6CDD5F6C79C4}" type="presParOf" srcId="{4F711E02-BA47-4DD8-BA70-9F3CE50C5DED}" destId="{2326081F-855C-4B97-97E5-E82E4BFCA27E}" srcOrd="0" destOrd="0" presId="urn:microsoft.com/office/officeart/2005/8/layout/hProcess10"/>
    <dgm:cxn modelId="{FDB2EE11-799C-4258-8473-CBB3934394AD}" type="presParOf" srcId="{2326081F-855C-4B97-97E5-E82E4BFCA27E}" destId="{863489C5-5FCD-463B-A835-6549343FBF92}" srcOrd="0" destOrd="0" presId="urn:microsoft.com/office/officeart/2005/8/layout/hProcess10"/>
    <dgm:cxn modelId="{1C54091D-6343-4328-90E3-0C05554BB3B5}" type="presParOf" srcId="{2326081F-855C-4B97-97E5-E82E4BFCA27E}" destId="{6EE90268-7749-4957-9404-4D9FD63CAC8B}" srcOrd="1" destOrd="0" presId="urn:microsoft.com/office/officeart/2005/8/layout/hProcess10"/>
    <dgm:cxn modelId="{A3133E5C-256B-4A04-9AE7-992A92B1E0E1}" type="presParOf" srcId="{4F711E02-BA47-4DD8-BA70-9F3CE50C5DED}" destId="{DCC2F2D0-5AC6-46A5-B430-60D04C21EF2B}" srcOrd="1" destOrd="0" presId="urn:microsoft.com/office/officeart/2005/8/layout/hProcess10"/>
    <dgm:cxn modelId="{1A56D5B2-C3F9-41BA-8B28-7EDCE8231909}" type="presParOf" srcId="{DCC2F2D0-5AC6-46A5-B430-60D04C21EF2B}" destId="{2379349C-2E47-4FD0-B6CD-684CE46A1264}" srcOrd="0" destOrd="0" presId="urn:microsoft.com/office/officeart/2005/8/layout/hProcess10"/>
    <dgm:cxn modelId="{31104CD4-CA33-4FE6-94CB-E961F091C425}" type="presParOf" srcId="{4F711E02-BA47-4DD8-BA70-9F3CE50C5DED}" destId="{77F01A63-B8E5-4726-9A21-C4A56B612E15}" srcOrd="2" destOrd="0" presId="urn:microsoft.com/office/officeart/2005/8/layout/hProcess10"/>
    <dgm:cxn modelId="{E0831FB1-2473-42ED-8CA6-1732102A767D}" type="presParOf" srcId="{77F01A63-B8E5-4726-9A21-C4A56B612E15}" destId="{186E056F-46EE-4A1B-8156-D51A8FC46278}" srcOrd="0" destOrd="0" presId="urn:microsoft.com/office/officeart/2005/8/layout/hProcess10"/>
    <dgm:cxn modelId="{29F66BC4-43F3-432D-955B-6F98CC356E86}" type="presParOf" srcId="{77F01A63-B8E5-4726-9A21-C4A56B612E15}" destId="{FA3A2CE4-5A2C-48CF-8A39-BC3515419823}" srcOrd="1" destOrd="0" presId="urn:microsoft.com/office/officeart/2005/8/layout/hProcess10"/>
    <dgm:cxn modelId="{6E937FD4-972E-4924-A667-146B27F43BC1}" type="presParOf" srcId="{4F711E02-BA47-4DD8-BA70-9F3CE50C5DED}" destId="{889E2229-EF88-49A8-9FE2-4DDA459773F4}" srcOrd="3" destOrd="0" presId="urn:microsoft.com/office/officeart/2005/8/layout/hProcess10"/>
    <dgm:cxn modelId="{E4E920B4-AF2C-4B52-848D-2B67FAA3D006}" type="presParOf" srcId="{889E2229-EF88-49A8-9FE2-4DDA459773F4}" destId="{FBBA492E-9A11-4FD0-9068-CB0B736C219F}" srcOrd="0" destOrd="0" presId="urn:microsoft.com/office/officeart/2005/8/layout/hProcess10"/>
    <dgm:cxn modelId="{39D70DCF-267C-4104-B8DC-ABAD8D7237A0}" type="presParOf" srcId="{4F711E02-BA47-4DD8-BA70-9F3CE50C5DED}" destId="{CB2830BE-507E-412D-9DAF-D143B64C1C07}" srcOrd="4" destOrd="0" presId="urn:microsoft.com/office/officeart/2005/8/layout/hProcess10"/>
    <dgm:cxn modelId="{36D43F9C-09ED-4E7D-80EB-E54987EE7F6B}" type="presParOf" srcId="{CB2830BE-507E-412D-9DAF-D143B64C1C07}" destId="{1DCD60A6-4D23-4D2A-A80C-F43E51AFFBFA}" srcOrd="0" destOrd="0" presId="urn:microsoft.com/office/officeart/2005/8/layout/hProcess10"/>
    <dgm:cxn modelId="{2C82B751-2F24-4811-B55E-6E77F82A8459}" type="presParOf" srcId="{CB2830BE-507E-412D-9DAF-D143B64C1C07}" destId="{8E388A4F-26D9-4FE4-B4C3-B99A4145B16F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2622F-1483-4808-9AB5-C1B7340731AC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A2F9A51-24C6-4197-AA60-85969D3AE94D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r>
            <a:rPr lang="pl-PL" sz="1200" b="1" kern="1200" dirty="0"/>
            <a:t>Zapoznaj się z </a:t>
          </a: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dokumentacją</a:t>
          </a:r>
          <a:r>
            <a:rPr lang="pl-PL" sz="1200" b="1" kern="1200" dirty="0"/>
            <a:t> konkursową</a:t>
          </a:r>
        </a:p>
      </dgm:t>
    </dgm:pt>
    <dgm:pt modelId="{C915CB7B-EBD8-4755-B0EC-64F26BBA4A63}" type="parTrans" cxnId="{614C0153-7CA4-4FD6-B2C7-0B42C5605EB7}">
      <dgm:prSet/>
      <dgm:spPr/>
      <dgm:t>
        <a:bodyPr/>
        <a:lstStyle/>
        <a:p>
          <a:endParaRPr lang="pl-PL"/>
        </a:p>
      </dgm:t>
    </dgm:pt>
    <dgm:pt modelId="{07542961-3567-4C43-8696-FF49A2E508EC}" type="sibTrans" cxnId="{614C0153-7CA4-4FD6-B2C7-0B42C5605EB7}">
      <dgm:prSet/>
      <dgm:spPr/>
      <dgm:t>
        <a:bodyPr/>
        <a:lstStyle/>
        <a:p>
          <a:endParaRPr lang="pl-PL"/>
        </a:p>
      </dgm:t>
    </dgm:pt>
    <dgm:pt modelId="{F9E420E4-2BBD-4225-A478-D016F86C4F48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Zrozum oczekiwania dotyczące konkursu (OUTCOMES &amp; SCOPE)</a:t>
          </a:r>
        </a:p>
      </dgm:t>
    </dgm:pt>
    <dgm:pt modelId="{8E0B1D4C-6471-4B30-83AD-CF05B8BC4FF8}" type="parTrans" cxnId="{5D8ECFB2-D3BB-4F18-AC40-9C6329B3F952}">
      <dgm:prSet/>
      <dgm:spPr/>
      <dgm:t>
        <a:bodyPr/>
        <a:lstStyle/>
        <a:p>
          <a:endParaRPr lang="pl-PL"/>
        </a:p>
      </dgm:t>
    </dgm:pt>
    <dgm:pt modelId="{ADA705B6-5C17-4701-83B3-255903778384}" type="sibTrans" cxnId="{5D8ECFB2-D3BB-4F18-AC40-9C6329B3F952}">
      <dgm:prSet/>
      <dgm:spPr/>
      <dgm:t>
        <a:bodyPr/>
        <a:lstStyle/>
        <a:p>
          <a:endParaRPr lang="pl-PL"/>
        </a:p>
      </dgm:t>
    </dgm:pt>
    <dgm:pt modelId="{8BFACFE3-5CB2-4766-9C85-059310857D25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Zbuduj konsorcjum (komplementarne, interdyscyplinarne)</a:t>
          </a:r>
        </a:p>
      </dgm:t>
    </dgm:pt>
    <dgm:pt modelId="{B90C7802-ECE2-4855-A0A0-75D75579C13C}" type="parTrans" cxnId="{740836B7-AF54-44AE-A112-3CB14FBAA7CB}">
      <dgm:prSet/>
      <dgm:spPr/>
      <dgm:t>
        <a:bodyPr/>
        <a:lstStyle/>
        <a:p>
          <a:endParaRPr lang="pl-PL"/>
        </a:p>
      </dgm:t>
    </dgm:pt>
    <dgm:pt modelId="{A73EFBA3-DB8B-45E8-AB30-713D8B8C00C9}" type="sibTrans" cxnId="{740836B7-AF54-44AE-A112-3CB14FBAA7CB}">
      <dgm:prSet/>
      <dgm:spPr/>
      <dgm:t>
        <a:bodyPr/>
        <a:lstStyle/>
        <a:p>
          <a:endParaRPr lang="pl-PL"/>
        </a:p>
      </dgm:t>
    </dgm:pt>
    <dgm:pt modelId="{35C6CA3C-F0E0-4DE4-BDA7-6CC6823D157E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Przygotuj projekt z uwzględnieniem efektów i korzyści</a:t>
          </a:r>
        </a:p>
      </dgm:t>
    </dgm:pt>
    <dgm:pt modelId="{935CC03C-2CE1-4496-878D-CD0AD5AE3962}" type="parTrans" cxnId="{E09D9DB0-A375-4F3D-82DD-5CB2A168CA4D}">
      <dgm:prSet/>
      <dgm:spPr/>
      <dgm:t>
        <a:bodyPr/>
        <a:lstStyle/>
        <a:p>
          <a:endParaRPr lang="pl-PL"/>
        </a:p>
      </dgm:t>
    </dgm:pt>
    <dgm:pt modelId="{615CC129-2147-4891-A805-A238E647CE6F}" type="sibTrans" cxnId="{E09D9DB0-A375-4F3D-82DD-5CB2A168CA4D}">
      <dgm:prSet/>
      <dgm:spPr/>
      <dgm:t>
        <a:bodyPr/>
        <a:lstStyle/>
        <a:p>
          <a:endParaRPr lang="pl-PL"/>
        </a:p>
      </dgm:t>
    </dgm:pt>
    <dgm:pt modelId="{DDF551AB-322D-45A7-9945-997882E06726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Zwróć uwagę na: excellence, </a:t>
          </a:r>
          <a:r>
            <a:rPr lang="pl-PL" sz="12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impact</a:t>
          </a: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l-PL" sz="12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pl-PL" sz="12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663542D-2478-4604-9416-C6F7967D76E2}" type="parTrans" cxnId="{3DC4DA7B-982D-4BBE-97A5-37AD0E525051}">
      <dgm:prSet/>
      <dgm:spPr/>
      <dgm:t>
        <a:bodyPr/>
        <a:lstStyle/>
        <a:p>
          <a:endParaRPr lang="pl-PL"/>
        </a:p>
      </dgm:t>
    </dgm:pt>
    <dgm:pt modelId="{DC92A40D-A3B8-4A39-AF35-CFD5DF9BE98A}" type="sibTrans" cxnId="{3DC4DA7B-982D-4BBE-97A5-37AD0E525051}">
      <dgm:prSet/>
      <dgm:spPr/>
      <dgm:t>
        <a:bodyPr/>
        <a:lstStyle/>
        <a:p>
          <a:endParaRPr lang="pl-PL"/>
        </a:p>
      </dgm:t>
    </dgm:pt>
    <dgm:pt modelId="{4AFB1F10-15D9-4792-94F2-9292F772EA40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Dokonaj analizy ryzyka</a:t>
          </a:r>
        </a:p>
      </dgm:t>
    </dgm:pt>
    <dgm:pt modelId="{03D6E8E7-46E7-4E79-9B15-10651AB5C423}" type="parTrans" cxnId="{BA9F0E4A-87E8-4A72-A2ED-8A1DDC84EAD8}">
      <dgm:prSet/>
      <dgm:spPr/>
      <dgm:t>
        <a:bodyPr/>
        <a:lstStyle/>
        <a:p>
          <a:endParaRPr lang="pl-PL"/>
        </a:p>
      </dgm:t>
    </dgm:pt>
    <dgm:pt modelId="{3F75F5C9-8296-4357-8C83-2F22F1B5ED80}" type="sibTrans" cxnId="{BA9F0E4A-87E8-4A72-A2ED-8A1DDC84EAD8}">
      <dgm:prSet/>
      <dgm:spPr/>
      <dgm:t>
        <a:bodyPr/>
        <a:lstStyle/>
        <a:p>
          <a:endParaRPr lang="pl-PL"/>
        </a:p>
      </dgm:t>
    </dgm:pt>
    <dgm:pt modelId="{C9C3080C-74FE-4C9E-B8A8-157FE39AC301}">
      <dgm:prSet phldrT="[Tekst]" phldr="0" custT="1"/>
      <dgm:spPr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Nie zaniedbuj polityk horyzontalnych</a:t>
          </a:r>
        </a:p>
      </dgm:t>
    </dgm:pt>
    <dgm:pt modelId="{964E6CBD-EDEA-484F-99E3-AAA829AC8513}" type="parTrans" cxnId="{CFD18218-261E-45F1-96D6-282203A1E47D}">
      <dgm:prSet/>
      <dgm:spPr/>
      <dgm:t>
        <a:bodyPr/>
        <a:lstStyle/>
        <a:p>
          <a:endParaRPr lang="pl-PL"/>
        </a:p>
      </dgm:t>
    </dgm:pt>
    <dgm:pt modelId="{74D9E445-5DD3-4E73-B4D3-8C26CAD93279}" type="sibTrans" cxnId="{CFD18218-261E-45F1-96D6-282203A1E47D}">
      <dgm:prSet/>
      <dgm:spPr/>
      <dgm:t>
        <a:bodyPr/>
        <a:lstStyle/>
        <a:p>
          <a:endParaRPr lang="pl-PL"/>
        </a:p>
      </dgm:t>
    </dgm:pt>
    <dgm:pt modelId="{5DB8C9AE-E97E-446E-A552-D4F5D2D6786E}" type="pres">
      <dgm:prSet presAssocID="{A9A2622F-1483-4808-9AB5-C1B7340731AC}" presName="linear" presStyleCnt="0">
        <dgm:presLayoutVars>
          <dgm:dir/>
          <dgm:animLvl val="lvl"/>
          <dgm:resizeHandles val="exact"/>
        </dgm:presLayoutVars>
      </dgm:prSet>
      <dgm:spPr/>
    </dgm:pt>
    <dgm:pt modelId="{B019FBC5-4570-4C65-A679-CEA31CDD84EB}" type="pres">
      <dgm:prSet presAssocID="{BA2F9A51-24C6-4197-AA60-85969D3AE94D}" presName="parentLin" presStyleCnt="0"/>
      <dgm:spPr/>
    </dgm:pt>
    <dgm:pt modelId="{A068A4E7-7F08-4360-B65D-D1977D9AC503}" type="pres">
      <dgm:prSet presAssocID="{BA2F9A51-24C6-4197-AA60-85969D3AE94D}" presName="parentLeftMargin" presStyleLbl="node1" presStyleIdx="0" presStyleCnt="7"/>
      <dgm:spPr/>
    </dgm:pt>
    <dgm:pt modelId="{C9B1EE17-2F51-40F0-B971-BAF40C8A565D}" type="pres">
      <dgm:prSet presAssocID="{BA2F9A51-24C6-4197-AA60-85969D3AE94D}" presName="parentText" presStyleLbl="node1" presStyleIdx="0" presStyleCnt="7">
        <dgm:presLayoutVars>
          <dgm:chMax val="0"/>
          <dgm:bulletEnabled val="1"/>
        </dgm:presLayoutVars>
      </dgm:prSet>
      <dgm:spPr>
        <a:xfrm>
          <a:off x="337715" y="130125"/>
          <a:ext cx="4728022" cy="354240"/>
        </a:xfrm>
        <a:prstGeom prst="roundRect">
          <a:avLst/>
        </a:prstGeom>
      </dgm:spPr>
    </dgm:pt>
    <dgm:pt modelId="{299B9149-993D-4FA4-B1E2-6FC129418440}" type="pres">
      <dgm:prSet presAssocID="{BA2F9A51-24C6-4197-AA60-85969D3AE94D}" presName="negativeSpace" presStyleCnt="0"/>
      <dgm:spPr/>
    </dgm:pt>
    <dgm:pt modelId="{EED26EF7-0B29-4A0A-91E6-859B449ABCBC}" type="pres">
      <dgm:prSet presAssocID="{BA2F9A51-24C6-4197-AA60-85969D3AE94D}" presName="childText" presStyleLbl="conFgAcc1" presStyleIdx="0" presStyleCnt="7">
        <dgm:presLayoutVars>
          <dgm:bulletEnabled val="1"/>
        </dgm:presLayoutVars>
      </dgm:prSet>
      <dgm:spPr/>
    </dgm:pt>
    <dgm:pt modelId="{AF810A52-FF06-4481-B4B6-B71063528C15}" type="pres">
      <dgm:prSet presAssocID="{07542961-3567-4C43-8696-FF49A2E508EC}" presName="spaceBetweenRectangles" presStyleCnt="0"/>
      <dgm:spPr/>
    </dgm:pt>
    <dgm:pt modelId="{67C74D61-0313-4F36-87A6-1A87BF2B975E}" type="pres">
      <dgm:prSet presAssocID="{F9E420E4-2BBD-4225-A478-D016F86C4F48}" presName="parentLin" presStyleCnt="0"/>
      <dgm:spPr/>
    </dgm:pt>
    <dgm:pt modelId="{454C97DB-D926-4779-8C02-3449BDBA0C36}" type="pres">
      <dgm:prSet presAssocID="{F9E420E4-2BBD-4225-A478-D016F86C4F48}" presName="parentLeftMargin" presStyleLbl="node1" presStyleIdx="0" presStyleCnt="7"/>
      <dgm:spPr/>
    </dgm:pt>
    <dgm:pt modelId="{4860CB50-30FD-4AC2-9894-6450D13E4F9A}" type="pres">
      <dgm:prSet presAssocID="{F9E420E4-2BBD-4225-A478-D016F86C4F48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337715" y="674445"/>
          <a:ext cx="4728022" cy="354240"/>
        </a:xfrm>
        <a:prstGeom prst="roundRect">
          <a:avLst/>
        </a:prstGeom>
      </dgm:spPr>
    </dgm:pt>
    <dgm:pt modelId="{C842025D-C421-4AFB-918B-28216128E7DE}" type="pres">
      <dgm:prSet presAssocID="{F9E420E4-2BBD-4225-A478-D016F86C4F48}" presName="negativeSpace" presStyleCnt="0"/>
      <dgm:spPr/>
    </dgm:pt>
    <dgm:pt modelId="{B7D3A965-6B62-4BB0-8539-2D77BAD5EEB9}" type="pres">
      <dgm:prSet presAssocID="{F9E420E4-2BBD-4225-A478-D016F86C4F48}" presName="childText" presStyleLbl="conFgAcc1" presStyleIdx="1" presStyleCnt="7">
        <dgm:presLayoutVars>
          <dgm:bulletEnabled val="1"/>
        </dgm:presLayoutVars>
      </dgm:prSet>
      <dgm:spPr/>
    </dgm:pt>
    <dgm:pt modelId="{D96E95E6-B973-4E27-AC82-52A691AAB542}" type="pres">
      <dgm:prSet presAssocID="{ADA705B6-5C17-4701-83B3-255903778384}" presName="spaceBetweenRectangles" presStyleCnt="0"/>
      <dgm:spPr/>
    </dgm:pt>
    <dgm:pt modelId="{44FBCFAE-3EB4-42AD-B680-269F72AE8F34}" type="pres">
      <dgm:prSet presAssocID="{8BFACFE3-5CB2-4766-9C85-059310857D25}" presName="parentLin" presStyleCnt="0"/>
      <dgm:spPr/>
    </dgm:pt>
    <dgm:pt modelId="{EFC03EA5-B711-4EAD-A6D5-579B21654117}" type="pres">
      <dgm:prSet presAssocID="{8BFACFE3-5CB2-4766-9C85-059310857D25}" presName="parentLeftMargin" presStyleLbl="node1" presStyleIdx="1" presStyleCnt="7"/>
      <dgm:spPr/>
    </dgm:pt>
    <dgm:pt modelId="{235282D1-86F5-4DC8-AF6D-EC7523A54BE0}" type="pres">
      <dgm:prSet presAssocID="{8BFACFE3-5CB2-4766-9C85-059310857D25}" presName="parentText" presStyleLbl="node1" presStyleIdx="2" presStyleCnt="7">
        <dgm:presLayoutVars>
          <dgm:chMax val="0"/>
          <dgm:bulletEnabled val="1"/>
        </dgm:presLayoutVars>
      </dgm:prSet>
      <dgm:spPr>
        <a:xfrm>
          <a:off x="337715" y="1218764"/>
          <a:ext cx="4728022" cy="354240"/>
        </a:xfrm>
        <a:prstGeom prst="roundRect">
          <a:avLst/>
        </a:prstGeom>
      </dgm:spPr>
    </dgm:pt>
    <dgm:pt modelId="{CB51F41F-F383-4AD1-852F-C02DAF7367B7}" type="pres">
      <dgm:prSet presAssocID="{8BFACFE3-5CB2-4766-9C85-059310857D25}" presName="negativeSpace" presStyleCnt="0"/>
      <dgm:spPr/>
    </dgm:pt>
    <dgm:pt modelId="{D7F202DD-48F9-4378-AA32-49CF1EABC52D}" type="pres">
      <dgm:prSet presAssocID="{8BFACFE3-5CB2-4766-9C85-059310857D25}" presName="childText" presStyleLbl="conFgAcc1" presStyleIdx="2" presStyleCnt="7">
        <dgm:presLayoutVars>
          <dgm:bulletEnabled val="1"/>
        </dgm:presLayoutVars>
      </dgm:prSet>
      <dgm:spPr/>
    </dgm:pt>
    <dgm:pt modelId="{3BBE8CF2-1A23-4167-9368-C90F5F134AD8}" type="pres">
      <dgm:prSet presAssocID="{A73EFBA3-DB8B-45E8-AB30-713D8B8C00C9}" presName="spaceBetweenRectangles" presStyleCnt="0"/>
      <dgm:spPr/>
    </dgm:pt>
    <dgm:pt modelId="{97739E82-1FC3-4E4D-B0CD-0AB0E5190C6C}" type="pres">
      <dgm:prSet presAssocID="{35C6CA3C-F0E0-4DE4-BDA7-6CC6823D157E}" presName="parentLin" presStyleCnt="0"/>
      <dgm:spPr/>
    </dgm:pt>
    <dgm:pt modelId="{58B12AEE-457F-494D-A33C-5E7EA9203A6A}" type="pres">
      <dgm:prSet presAssocID="{35C6CA3C-F0E0-4DE4-BDA7-6CC6823D157E}" presName="parentLeftMargin" presStyleLbl="node1" presStyleIdx="2" presStyleCnt="7"/>
      <dgm:spPr/>
    </dgm:pt>
    <dgm:pt modelId="{B2789521-1033-410B-B192-0EDC42971AFE}" type="pres">
      <dgm:prSet presAssocID="{35C6CA3C-F0E0-4DE4-BDA7-6CC6823D157E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337715" y="1763084"/>
          <a:ext cx="4728022" cy="354240"/>
        </a:xfrm>
        <a:prstGeom prst="roundRect">
          <a:avLst/>
        </a:prstGeom>
      </dgm:spPr>
    </dgm:pt>
    <dgm:pt modelId="{83D61A6F-A302-4E53-B99D-64441F71ED4C}" type="pres">
      <dgm:prSet presAssocID="{35C6CA3C-F0E0-4DE4-BDA7-6CC6823D157E}" presName="negativeSpace" presStyleCnt="0"/>
      <dgm:spPr/>
    </dgm:pt>
    <dgm:pt modelId="{7D53AEFB-94E0-4FAB-9ECC-08B7EE67FADA}" type="pres">
      <dgm:prSet presAssocID="{35C6CA3C-F0E0-4DE4-BDA7-6CC6823D157E}" presName="childText" presStyleLbl="conFgAcc1" presStyleIdx="3" presStyleCnt="7">
        <dgm:presLayoutVars>
          <dgm:bulletEnabled val="1"/>
        </dgm:presLayoutVars>
      </dgm:prSet>
      <dgm:spPr/>
    </dgm:pt>
    <dgm:pt modelId="{3056F527-A2E9-4BA2-B775-360C1977E195}" type="pres">
      <dgm:prSet presAssocID="{615CC129-2147-4891-A805-A238E647CE6F}" presName="spaceBetweenRectangles" presStyleCnt="0"/>
      <dgm:spPr/>
    </dgm:pt>
    <dgm:pt modelId="{8D9D0B83-993A-4442-B53B-B3CAFB1DC6C4}" type="pres">
      <dgm:prSet presAssocID="{DDF551AB-322D-45A7-9945-997882E06726}" presName="parentLin" presStyleCnt="0"/>
      <dgm:spPr/>
    </dgm:pt>
    <dgm:pt modelId="{1791B742-4CDD-46C4-9E78-6A558754A7D6}" type="pres">
      <dgm:prSet presAssocID="{DDF551AB-322D-45A7-9945-997882E06726}" presName="parentLeftMargin" presStyleLbl="node1" presStyleIdx="3" presStyleCnt="7"/>
      <dgm:spPr/>
    </dgm:pt>
    <dgm:pt modelId="{C82552BC-CCDC-443F-B564-79E45B15B041}" type="pres">
      <dgm:prSet presAssocID="{DDF551AB-322D-45A7-9945-997882E06726}" presName="parentText" presStyleLbl="node1" presStyleIdx="4" presStyleCnt="7">
        <dgm:presLayoutVars>
          <dgm:chMax val="0"/>
          <dgm:bulletEnabled val="1"/>
        </dgm:presLayoutVars>
      </dgm:prSet>
      <dgm:spPr>
        <a:xfrm>
          <a:off x="337715" y="2307404"/>
          <a:ext cx="4728022" cy="354240"/>
        </a:xfrm>
        <a:prstGeom prst="roundRect">
          <a:avLst/>
        </a:prstGeom>
      </dgm:spPr>
    </dgm:pt>
    <dgm:pt modelId="{1C2AF8ED-ED2B-41E9-B198-0C1C8F86E85E}" type="pres">
      <dgm:prSet presAssocID="{DDF551AB-322D-45A7-9945-997882E06726}" presName="negativeSpace" presStyleCnt="0"/>
      <dgm:spPr/>
    </dgm:pt>
    <dgm:pt modelId="{7E8756FD-30B7-4BDF-933A-3FB1D23B4F3F}" type="pres">
      <dgm:prSet presAssocID="{DDF551AB-322D-45A7-9945-997882E06726}" presName="childText" presStyleLbl="conFgAcc1" presStyleIdx="4" presStyleCnt="7">
        <dgm:presLayoutVars>
          <dgm:bulletEnabled val="1"/>
        </dgm:presLayoutVars>
      </dgm:prSet>
      <dgm:spPr/>
    </dgm:pt>
    <dgm:pt modelId="{B7941E79-AA94-4FC5-A8CE-0958AEDFF0BF}" type="pres">
      <dgm:prSet presAssocID="{DC92A40D-A3B8-4A39-AF35-CFD5DF9BE98A}" presName="spaceBetweenRectangles" presStyleCnt="0"/>
      <dgm:spPr/>
    </dgm:pt>
    <dgm:pt modelId="{962CC41D-A1A3-424A-A4DA-6DFF70F03660}" type="pres">
      <dgm:prSet presAssocID="{4AFB1F10-15D9-4792-94F2-9292F772EA40}" presName="parentLin" presStyleCnt="0"/>
      <dgm:spPr/>
    </dgm:pt>
    <dgm:pt modelId="{26FF1ADD-B58E-465C-9E4D-8D9435941F14}" type="pres">
      <dgm:prSet presAssocID="{4AFB1F10-15D9-4792-94F2-9292F772EA40}" presName="parentLeftMargin" presStyleLbl="node1" presStyleIdx="4" presStyleCnt="7"/>
      <dgm:spPr/>
    </dgm:pt>
    <dgm:pt modelId="{DCE9A717-C81D-41D5-972C-D82DA01BE332}" type="pres">
      <dgm:prSet presAssocID="{4AFB1F10-15D9-4792-94F2-9292F772EA40}" presName="parentText" presStyleLbl="node1" presStyleIdx="5" presStyleCnt="7">
        <dgm:presLayoutVars>
          <dgm:chMax val="0"/>
          <dgm:bulletEnabled val="1"/>
        </dgm:presLayoutVars>
      </dgm:prSet>
      <dgm:spPr>
        <a:xfrm>
          <a:off x="337715" y="2851724"/>
          <a:ext cx="4728022" cy="354240"/>
        </a:xfrm>
        <a:prstGeom prst="roundRect">
          <a:avLst/>
        </a:prstGeom>
      </dgm:spPr>
    </dgm:pt>
    <dgm:pt modelId="{C75DB4FC-6937-4D6A-BA24-B1B83D53D5D6}" type="pres">
      <dgm:prSet presAssocID="{4AFB1F10-15D9-4792-94F2-9292F772EA40}" presName="negativeSpace" presStyleCnt="0"/>
      <dgm:spPr/>
    </dgm:pt>
    <dgm:pt modelId="{20D660C4-D796-48AB-943F-F0EE8332EED2}" type="pres">
      <dgm:prSet presAssocID="{4AFB1F10-15D9-4792-94F2-9292F772EA40}" presName="childText" presStyleLbl="conFgAcc1" presStyleIdx="5" presStyleCnt="7">
        <dgm:presLayoutVars>
          <dgm:bulletEnabled val="1"/>
        </dgm:presLayoutVars>
      </dgm:prSet>
      <dgm:spPr/>
    </dgm:pt>
    <dgm:pt modelId="{46AC88F0-A553-4D60-AE7F-7E54AFCE225B}" type="pres">
      <dgm:prSet presAssocID="{3F75F5C9-8296-4357-8C83-2F22F1B5ED80}" presName="spaceBetweenRectangles" presStyleCnt="0"/>
      <dgm:spPr/>
    </dgm:pt>
    <dgm:pt modelId="{BF49329F-9C03-4E03-9438-60B06DA16E88}" type="pres">
      <dgm:prSet presAssocID="{C9C3080C-74FE-4C9E-B8A8-157FE39AC301}" presName="parentLin" presStyleCnt="0"/>
      <dgm:spPr/>
    </dgm:pt>
    <dgm:pt modelId="{FF4A1BA7-646F-46F4-93F9-8F57C016605E}" type="pres">
      <dgm:prSet presAssocID="{C9C3080C-74FE-4C9E-B8A8-157FE39AC301}" presName="parentLeftMargin" presStyleLbl="node1" presStyleIdx="5" presStyleCnt="7"/>
      <dgm:spPr/>
    </dgm:pt>
    <dgm:pt modelId="{749775C0-2182-4E67-9246-51E982602CE5}" type="pres">
      <dgm:prSet presAssocID="{C9C3080C-74FE-4C9E-B8A8-157FE39AC301}" presName="parentText" presStyleLbl="node1" presStyleIdx="6" presStyleCnt="7">
        <dgm:presLayoutVars>
          <dgm:chMax val="0"/>
          <dgm:bulletEnabled val="1"/>
        </dgm:presLayoutVars>
      </dgm:prSet>
      <dgm:spPr>
        <a:xfrm>
          <a:off x="337715" y="3396044"/>
          <a:ext cx="4728022" cy="354240"/>
        </a:xfrm>
        <a:prstGeom prst="roundRect">
          <a:avLst/>
        </a:prstGeom>
      </dgm:spPr>
    </dgm:pt>
    <dgm:pt modelId="{F2F2E8C4-BB9C-4AB2-BFE8-63D30EC04B2C}" type="pres">
      <dgm:prSet presAssocID="{C9C3080C-74FE-4C9E-B8A8-157FE39AC301}" presName="negativeSpace" presStyleCnt="0"/>
      <dgm:spPr/>
    </dgm:pt>
    <dgm:pt modelId="{952952D4-EAA7-4C96-92F9-3AEA594C88C9}" type="pres">
      <dgm:prSet presAssocID="{C9C3080C-74FE-4C9E-B8A8-157FE39AC30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37B9710-BF83-4C1F-90A5-5B9A8D99D36A}" type="presOf" srcId="{F9E420E4-2BBD-4225-A478-D016F86C4F48}" destId="{4860CB50-30FD-4AC2-9894-6450D13E4F9A}" srcOrd="1" destOrd="0" presId="urn:microsoft.com/office/officeart/2005/8/layout/list1"/>
    <dgm:cxn modelId="{84CE5114-855A-4477-9AE7-7256132F1249}" type="presOf" srcId="{8BFACFE3-5CB2-4766-9C85-059310857D25}" destId="{EFC03EA5-B711-4EAD-A6D5-579B21654117}" srcOrd="0" destOrd="0" presId="urn:microsoft.com/office/officeart/2005/8/layout/list1"/>
    <dgm:cxn modelId="{CFD18218-261E-45F1-96D6-282203A1E47D}" srcId="{A9A2622F-1483-4808-9AB5-C1B7340731AC}" destId="{C9C3080C-74FE-4C9E-B8A8-157FE39AC301}" srcOrd="6" destOrd="0" parTransId="{964E6CBD-EDEA-484F-99E3-AAA829AC8513}" sibTransId="{74D9E445-5DD3-4E73-B4D3-8C26CAD93279}"/>
    <dgm:cxn modelId="{B0109228-2524-4A59-B0DD-C768E92AF1A8}" type="presOf" srcId="{4AFB1F10-15D9-4792-94F2-9292F772EA40}" destId="{DCE9A717-C81D-41D5-972C-D82DA01BE332}" srcOrd="1" destOrd="0" presId="urn:microsoft.com/office/officeart/2005/8/layout/list1"/>
    <dgm:cxn modelId="{45CEF23D-AD55-4515-AAD7-03404F27F5F4}" type="presOf" srcId="{BA2F9A51-24C6-4197-AA60-85969D3AE94D}" destId="{A068A4E7-7F08-4360-B65D-D1977D9AC503}" srcOrd="0" destOrd="0" presId="urn:microsoft.com/office/officeart/2005/8/layout/list1"/>
    <dgm:cxn modelId="{87D4EA61-99DC-4FF0-B3B4-3E6324C12761}" type="presOf" srcId="{8BFACFE3-5CB2-4766-9C85-059310857D25}" destId="{235282D1-86F5-4DC8-AF6D-EC7523A54BE0}" srcOrd="1" destOrd="0" presId="urn:microsoft.com/office/officeart/2005/8/layout/list1"/>
    <dgm:cxn modelId="{BA9F0E4A-87E8-4A72-A2ED-8A1DDC84EAD8}" srcId="{A9A2622F-1483-4808-9AB5-C1B7340731AC}" destId="{4AFB1F10-15D9-4792-94F2-9292F772EA40}" srcOrd="5" destOrd="0" parTransId="{03D6E8E7-46E7-4E79-9B15-10651AB5C423}" sibTransId="{3F75F5C9-8296-4357-8C83-2F22F1B5ED80}"/>
    <dgm:cxn modelId="{03C9536A-E267-4836-A673-A4E088C7FAF6}" type="presOf" srcId="{DDF551AB-322D-45A7-9945-997882E06726}" destId="{C82552BC-CCDC-443F-B564-79E45B15B041}" srcOrd="1" destOrd="0" presId="urn:microsoft.com/office/officeart/2005/8/layout/list1"/>
    <dgm:cxn modelId="{B58EB36E-6868-43FA-A1B7-6EA0ED5D6182}" type="presOf" srcId="{F9E420E4-2BBD-4225-A478-D016F86C4F48}" destId="{454C97DB-D926-4779-8C02-3449BDBA0C36}" srcOrd="0" destOrd="0" presId="urn:microsoft.com/office/officeart/2005/8/layout/list1"/>
    <dgm:cxn modelId="{614C0153-7CA4-4FD6-B2C7-0B42C5605EB7}" srcId="{A9A2622F-1483-4808-9AB5-C1B7340731AC}" destId="{BA2F9A51-24C6-4197-AA60-85969D3AE94D}" srcOrd="0" destOrd="0" parTransId="{C915CB7B-EBD8-4755-B0EC-64F26BBA4A63}" sibTransId="{07542961-3567-4C43-8696-FF49A2E508EC}"/>
    <dgm:cxn modelId="{9C26E157-FD72-4448-8246-ECA5CDA103EC}" type="presOf" srcId="{35C6CA3C-F0E0-4DE4-BDA7-6CC6823D157E}" destId="{58B12AEE-457F-494D-A33C-5E7EA9203A6A}" srcOrd="0" destOrd="0" presId="urn:microsoft.com/office/officeart/2005/8/layout/list1"/>
    <dgm:cxn modelId="{3DC4DA7B-982D-4BBE-97A5-37AD0E525051}" srcId="{A9A2622F-1483-4808-9AB5-C1B7340731AC}" destId="{DDF551AB-322D-45A7-9945-997882E06726}" srcOrd="4" destOrd="0" parTransId="{F663542D-2478-4604-9416-C6F7967D76E2}" sibTransId="{DC92A40D-A3B8-4A39-AF35-CFD5DF9BE98A}"/>
    <dgm:cxn modelId="{E6E36AA4-59B4-4EFD-974E-27A020ADB481}" type="presOf" srcId="{C9C3080C-74FE-4C9E-B8A8-157FE39AC301}" destId="{749775C0-2182-4E67-9246-51E982602CE5}" srcOrd="1" destOrd="0" presId="urn:microsoft.com/office/officeart/2005/8/layout/list1"/>
    <dgm:cxn modelId="{E09D9DB0-A375-4F3D-82DD-5CB2A168CA4D}" srcId="{A9A2622F-1483-4808-9AB5-C1B7340731AC}" destId="{35C6CA3C-F0E0-4DE4-BDA7-6CC6823D157E}" srcOrd="3" destOrd="0" parTransId="{935CC03C-2CE1-4496-878D-CD0AD5AE3962}" sibTransId="{615CC129-2147-4891-A805-A238E647CE6F}"/>
    <dgm:cxn modelId="{5D8ECFB2-D3BB-4F18-AC40-9C6329B3F952}" srcId="{A9A2622F-1483-4808-9AB5-C1B7340731AC}" destId="{F9E420E4-2BBD-4225-A478-D016F86C4F48}" srcOrd="1" destOrd="0" parTransId="{8E0B1D4C-6471-4B30-83AD-CF05B8BC4FF8}" sibTransId="{ADA705B6-5C17-4701-83B3-255903778384}"/>
    <dgm:cxn modelId="{740836B7-AF54-44AE-A112-3CB14FBAA7CB}" srcId="{A9A2622F-1483-4808-9AB5-C1B7340731AC}" destId="{8BFACFE3-5CB2-4766-9C85-059310857D25}" srcOrd="2" destOrd="0" parTransId="{B90C7802-ECE2-4855-A0A0-75D75579C13C}" sibTransId="{A73EFBA3-DB8B-45E8-AB30-713D8B8C00C9}"/>
    <dgm:cxn modelId="{829E80C3-876A-425B-B340-E3C129FD69DB}" type="presOf" srcId="{35C6CA3C-F0E0-4DE4-BDA7-6CC6823D157E}" destId="{B2789521-1033-410B-B192-0EDC42971AFE}" srcOrd="1" destOrd="0" presId="urn:microsoft.com/office/officeart/2005/8/layout/list1"/>
    <dgm:cxn modelId="{0C6E97C9-1169-4971-8CCC-277888C94CE9}" type="presOf" srcId="{A9A2622F-1483-4808-9AB5-C1B7340731AC}" destId="{5DB8C9AE-E97E-446E-A552-D4F5D2D6786E}" srcOrd="0" destOrd="0" presId="urn:microsoft.com/office/officeart/2005/8/layout/list1"/>
    <dgm:cxn modelId="{32A2E2C9-F60E-4F56-B5B5-9F17027B6059}" type="presOf" srcId="{C9C3080C-74FE-4C9E-B8A8-157FE39AC301}" destId="{FF4A1BA7-646F-46F4-93F9-8F57C016605E}" srcOrd="0" destOrd="0" presId="urn:microsoft.com/office/officeart/2005/8/layout/list1"/>
    <dgm:cxn modelId="{DE6400DC-21DF-4C3A-8991-81E8A7180B17}" type="presOf" srcId="{BA2F9A51-24C6-4197-AA60-85969D3AE94D}" destId="{C9B1EE17-2F51-40F0-B971-BAF40C8A565D}" srcOrd="1" destOrd="0" presId="urn:microsoft.com/office/officeart/2005/8/layout/list1"/>
    <dgm:cxn modelId="{56DE80E8-CDD1-4F49-BDD0-5D9FFB1FC20C}" type="presOf" srcId="{DDF551AB-322D-45A7-9945-997882E06726}" destId="{1791B742-4CDD-46C4-9E78-6A558754A7D6}" srcOrd="0" destOrd="0" presId="urn:microsoft.com/office/officeart/2005/8/layout/list1"/>
    <dgm:cxn modelId="{BDDA0BF3-0248-491B-95A6-0A487ECB947E}" type="presOf" srcId="{4AFB1F10-15D9-4792-94F2-9292F772EA40}" destId="{26FF1ADD-B58E-465C-9E4D-8D9435941F14}" srcOrd="0" destOrd="0" presId="urn:microsoft.com/office/officeart/2005/8/layout/list1"/>
    <dgm:cxn modelId="{19F97AC8-2CEA-4F84-BA32-032F43E4D940}" type="presParOf" srcId="{5DB8C9AE-E97E-446E-A552-D4F5D2D6786E}" destId="{B019FBC5-4570-4C65-A679-CEA31CDD84EB}" srcOrd="0" destOrd="0" presId="urn:microsoft.com/office/officeart/2005/8/layout/list1"/>
    <dgm:cxn modelId="{50D94F65-9EF1-4FCD-B186-5A7D1EDFA592}" type="presParOf" srcId="{B019FBC5-4570-4C65-A679-CEA31CDD84EB}" destId="{A068A4E7-7F08-4360-B65D-D1977D9AC503}" srcOrd="0" destOrd="0" presId="urn:microsoft.com/office/officeart/2005/8/layout/list1"/>
    <dgm:cxn modelId="{62CA16E2-7A08-42DF-BEA9-39CE34CF3526}" type="presParOf" srcId="{B019FBC5-4570-4C65-A679-CEA31CDD84EB}" destId="{C9B1EE17-2F51-40F0-B971-BAF40C8A565D}" srcOrd="1" destOrd="0" presId="urn:microsoft.com/office/officeart/2005/8/layout/list1"/>
    <dgm:cxn modelId="{6023181D-37E8-4E5A-BB6C-909E97B89392}" type="presParOf" srcId="{5DB8C9AE-E97E-446E-A552-D4F5D2D6786E}" destId="{299B9149-993D-4FA4-B1E2-6FC129418440}" srcOrd="1" destOrd="0" presId="urn:microsoft.com/office/officeart/2005/8/layout/list1"/>
    <dgm:cxn modelId="{43801E47-C8F4-48E4-85E6-2991BED947A1}" type="presParOf" srcId="{5DB8C9AE-E97E-446E-A552-D4F5D2D6786E}" destId="{EED26EF7-0B29-4A0A-91E6-859B449ABCBC}" srcOrd="2" destOrd="0" presId="urn:microsoft.com/office/officeart/2005/8/layout/list1"/>
    <dgm:cxn modelId="{7EA3295A-D714-4436-AC6B-3482D864E08C}" type="presParOf" srcId="{5DB8C9AE-E97E-446E-A552-D4F5D2D6786E}" destId="{AF810A52-FF06-4481-B4B6-B71063528C15}" srcOrd="3" destOrd="0" presId="urn:microsoft.com/office/officeart/2005/8/layout/list1"/>
    <dgm:cxn modelId="{AE579972-62AF-4AB0-B053-43D2F2CB9D4E}" type="presParOf" srcId="{5DB8C9AE-E97E-446E-A552-D4F5D2D6786E}" destId="{67C74D61-0313-4F36-87A6-1A87BF2B975E}" srcOrd="4" destOrd="0" presId="urn:microsoft.com/office/officeart/2005/8/layout/list1"/>
    <dgm:cxn modelId="{0ABDD0EC-413A-4FCA-8AD4-ECA7D74604A4}" type="presParOf" srcId="{67C74D61-0313-4F36-87A6-1A87BF2B975E}" destId="{454C97DB-D926-4779-8C02-3449BDBA0C36}" srcOrd="0" destOrd="0" presId="urn:microsoft.com/office/officeart/2005/8/layout/list1"/>
    <dgm:cxn modelId="{A43A64CD-A42C-4CFE-956D-39FE82B0FEAC}" type="presParOf" srcId="{67C74D61-0313-4F36-87A6-1A87BF2B975E}" destId="{4860CB50-30FD-4AC2-9894-6450D13E4F9A}" srcOrd="1" destOrd="0" presId="urn:microsoft.com/office/officeart/2005/8/layout/list1"/>
    <dgm:cxn modelId="{A98B8947-AAD8-45B2-B558-70A0BCA39B31}" type="presParOf" srcId="{5DB8C9AE-E97E-446E-A552-D4F5D2D6786E}" destId="{C842025D-C421-4AFB-918B-28216128E7DE}" srcOrd="5" destOrd="0" presId="urn:microsoft.com/office/officeart/2005/8/layout/list1"/>
    <dgm:cxn modelId="{46C28DAE-734C-4D25-BC42-51FDE273FCA9}" type="presParOf" srcId="{5DB8C9AE-E97E-446E-A552-D4F5D2D6786E}" destId="{B7D3A965-6B62-4BB0-8539-2D77BAD5EEB9}" srcOrd="6" destOrd="0" presId="urn:microsoft.com/office/officeart/2005/8/layout/list1"/>
    <dgm:cxn modelId="{3DAA892C-39F7-4D30-B0B7-CE0E776049C5}" type="presParOf" srcId="{5DB8C9AE-E97E-446E-A552-D4F5D2D6786E}" destId="{D96E95E6-B973-4E27-AC82-52A691AAB542}" srcOrd="7" destOrd="0" presId="urn:microsoft.com/office/officeart/2005/8/layout/list1"/>
    <dgm:cxn modelId="{7F765F67-9EDA-4A57-B598-D234AC7D0CF5}" type="presParOf" srcId="{5DB8C9AE-E97E-446E-A552-D4F5D2D6786E}" destId="{44FBCFAE-3EB4-42AD-B680-269F72AE8F34}" srcOrd="8" destOrd="0" presId="urn:microsoft.com/office/officeart/2005/8/layout/list1"/>
    <dgm:cxn modelId="{F88FA18B-E502-40D0-9781-134FF03C462E}" type="presParOf" srcId="{44FBCFAE-3EB4-42AD-B680-269F72AE8F34}" destId="{EFC03EA5-B711-4EAD-A6D5-579B21654117}" srcOrd="0" destOrd="0" presId="urn:microsoft.com/office/officeart/2005/8/layout/list1"/>
    <dgm:cxn modelId="{9B497B11-9AB3-437A-8281-8FADA4761715}" type="presParOf" srcId="{44FBCFAE-3EB4-42AD-B680-269F72AE8F34}" destId="{235282D1-86F5-4DC8-AF6D-EC7523A54BE0}" srcOrd="1" destOrd="0" presId="urn:microsoft.com/office/officeart/2005/8/layout/list1"/>
    <dgm:cxn modelId="{CCF5A9E2-06EF-446F-AC0D-DED0D38E9604}" type="presParOf" srcId="{5DB8C9AE-E97E-446E-A552-D4F5D2D6786E}" destId="{CB51F41F-F383-4AD1-852F-C02DAF7367B7}" srcOrd="9" destOrd="0" presId="urn:microsoft.com/office/officeart/2005/8/layout/list1"/>
    <dgm:cxn modelId="{3584965A-D031-4C1C-91B2-72F013CD9FCD}" type="presParOf" srcId="{5DB8C9AE-E97E-446E-A552-D4F5D2D6786E}" destId="{D7F202DD-48F9-4378-AA32-49CF1EABC52D}" srcOrd="10" destOrd="0" presId="urn:microsoft.com/office/officeart/2005/8/layout/list1"/>
    <dgm:cxn modelId="{A7219FE1-225A-414D-B20B-0B9EC197D7B2}" type="presParOf" srcId="{5DB8C9AE-E97E-446E-A552-D4F5D2D6786E}" destId="{3BBE8CF2-1A23-4167-9368-C90F5F134AD8}" srcOrd="11" destOrd="0" presId="urn:microsoft.com/office/officeart/2005/8/layout/list1"/>
    <dgm:cxn modelId="{05633A88-1821-4F77-83E9-8BE52C0601D9}" type="presParOf" srcId="{5DB8C9AE-E97E-446E-A552-D4F5D2D6786E}" destId="{97739E82-1FC3-4E4D-B0CD-0AB0E5190C6C}" srcOrd="12" destOrd="0" presId="urn:microsoft.com/office/officeart/2005/8/layout/list1"/>
    <dgm:cxn modelId="{D70683F5-5CE6-42F3-BA0F-060580083208}" type="presParOf" srcId="{97739E82-1FC3-4E4D-B0CD-0AB0E5190C6C}" destId="{58B12AEE-457F-494D-A33C-5E7EA9203A6A}" srcOrd="0" destOrd="0" presId="urn:microsoft.com/office/officeart/2005/8/layout/list1"/>
    <dgm:cxn modelId="{4911EB65-8956-4C22-BA69-E3F36A11D114}" type="presParOf" srcId="{97739E82-1FC3-4E4D-B0CD-0AB0E5190C6C}" destId="{B2789521-1033-410B-B192-0EDC42971AFE}" srcOrd="1" destOrd="0" presId="urn:microsoft.com/office/officeart/2005/8/layout/list1"/>
    <dgm:cxn modelId="{9738E095-45B4-432E-81A7-CAA013B8D982}" type="presParOf" srcId="{5DB8C9AE-E97E-446E-A552-D4F5D2D6786E}" destId="{83D61A6F-A302-4E53-B99D-64441F71ED4C}" srcOrd="13" destOrd="0" presId="urn:microsoft.com/office/officeart/2005/8/layout/list1"/>
    <dgm:cxn modelId="{6B2A901C-EDB1-4FB8-B47D-AC5465A20008}" type="presParOf" srcId="{5DB8C9AE-E97E-446E-A552-D4F5D2D6786E}" destId="{7D53AEFB-94E0-4FAB-9ECC-08B7EE67FADA}" srcOrd="14" destOrd="0" presId="urn:microsoft.com/office/officeart/2005/8/layout/list1"/>
    <dgm:cxn modelId="{8D91812E-FA0E-4FEF-AC8A-D39CBBADF4EE}" type="presParOf" srcId="{5DB8C9AE-E97E-446E-A552-D4F5D2D6786E}" destId="{3056F527-A2E9-4BA2-B775-360C1977E195}" srcOrd="15" destOrd="0" presId="urn:microsoft.com/office/officeart/2005/8/layout/list1"/>
    <dgm:cxn modelId="{9C220724-A689-4F30-A309-5BAE7D7AC5A0}" type="presParOf" srcId="{5DB8C9AE-E97E-446E-A552-D4F5D2D6786E}" destId="{8D9D0B83-993A-4442-B53B-B3CAFB1DC6C4}" srcOrd="16" destOrd="0" presId="urn:microsoft.com/office/officeart/2005/8/layout/list1"/>
    <dgm:cxn modelId="{E35DFA49-7930-4518-9625-769A7D5D1D66}" type="presParOf" srcId="{8D9D0B83-993A-4442-B53B-B3CAFB1DC6C4}" destId="{1791B742-4CDD-46C4-9E78-6A558754A7D6}" srcOrd="0" destOrd="0" presId="urn:microsoft.com/office/officeart/2005/8/layout/list1"/>
    <dgm:cxn modelId="{9A6E4F22-5BBF-43E5-8A18-31F3F70B2819}" type="presParOf" srcId="{8D9D0B83-993A-4442-B53B-B3CAFB1DC6C4}" destId="{C82552BC-CCDC-443F-B564-79E45B15B041}" srcOrd="1" destOrd="0" presId="urn:microsoft.com/office/officeart/2005/8/layout/list1"/>
    <dgm:cxn modelId="{7A8B4574-8039-44A3-8864-D21B46327515}" type="presParOf" srcId="{5DB8C9AE-E97E-446E-A552-D4F5D2D6786E}" destId="{1C2AF8ED-ED2B-41E9-B198-0C1C8F86E85E}" srcOrd="17" destOrd="0" presId="urn:microsoft.com/office/officeart/2005/8/layout/list1"/>
    <dgm:cxn modelId="{986BA3DB-CCC6-42BB-9033-F4D1BB11D7B7}" type="presParOf" srcId="{5DB8C9AE-E97E-446E-A552-D4F5D2D6786E}" destId="{7E8756FD-30B7-4BDF-933A-3FB1D23B4F3F}" srcOrd="18" destOrd="0" presId="urn:microsoft.com/office/officeart/2005/8/layout/list1"/>
    <dgm:cxn modelId="{BBEA8261-BAB1-4C00-BB43-458E1F2ED4E8}" type="presParOf" srcId="{5DB8C9AE-E97E-446E-A552-D4F5D2D6786E}" destId="{B7941E79-AA94-4FC5-A8CE-0958AEDFF0BF}" srcOrd="19" destOrd="0" presId="urn:microsoft.com/office/officeart/2005/8/layout/list1"/>
    <dgm:cxn modelId="{5B1733AD-F5D8-4B50-B198-DA0C9E2BE230}" type="presParOf" srcId="{5DB8C9AE-E97E-446E-A552-D4F5D2D6786E}" destId="{962CC41D-A1A3-424A-A4DA-6DFF70F03660}" srcOrd="20" destOrd="0" presId="urn:microsoft.com/office/officeart/2005/8/layout/list1"/>
    <dgm:cxn modelId="{59F4D723-D2BD-4D11-B7A9-94EFD19AE4C8}" type="presParOf" srcId="{962CC41D-A1A3-424A-A4DA-6DFF70F03660}" destId="{26FF1ADD-B58E-465C-9E4D-8D9435941F14}" srcOrd="0" destOrd="0" presId="urn:microsoft.com/office/officeart/2005/8/layout/list1"/>
    <dgm:cxn modelId="{930B993F-DF56-4C22-95A5-3AB48C3FBC53}" type="presParOf" srcId="{962CC41D-A1A3-424A-A4DA-6DFF70F03660}" destId="{DCE9A717-C81D-41D5-972C-D82DA01BE332}" srcOrd="1" destOrd="0" presId="urn:microsoft.com/office/officeart/2005/8/layout/list1"/>
    <dgm:cxn modelId="{849B76BF-D467-40B3-823D-1F58EEAE0C43}" type="presParOf" srcId="{5DB8C9AE-E97E-446E-A552-D4F5D2D6786E}" destId="{C75DB4FC-6937-4D6A-BA24-B1B83D53D5D6}" srcOrd="21" destOrd="0" presId="urn:microsoft.com/office/officeart/2005/8/layout/list1"/>
    <dgm:cxn modelId="{7ACB1532-CFF9-4407-B8EB-B028E9C93DC7}" type="presParOf" srcId="{5DB8C9AE-E97E-446E-A552-D4F5D2D6786E}" destId="{20D660C4-D796-48AB-943F-F0EE8332EED2}" srcOrd="22" destOrd="0" presId="urn:microsoft.com/office/officeart/2005/8/layout/list1"/>
    <dgm:cxn modelId="{D1F47735-92DB-487C-8DDB-39797FE55E8B}" type="presParOf" srcId="{5DB8C9AE-E97E-446E-A552-D4F5D2D6786E}" destId="{46AC88F0-A553-4D60-AE7F-7E54AFCE225B}" srcOrd="23" destOrd="0" presId="urn:microsoft.com/office/officeart/2005/8/layout/list1"/>
    <dgm:cxn modelId="{2A733659-1352-4402-AB3B-9300CA467F97}" type="presParOf" srcId="{5DB8C9AE-E97E-446E-A552-D4F5D2D6786E}" destId="{BF49329F-9C03-4E03-9438-60B06DA16E88}" srcOrd="24" destOrd="0" presId="urn:microsoft.com/office/officeart/2005/8/layout/list1"/>
    <dgm:cxn modelId="{F55D263D-0966-461D-8417-EAF555E899BF}" type="presParOf" srcId="{BF49329F-9C03-4E03-9438-60B06DA16E88}" destId="{FF4A1BA7-646F-46F4-93F9-8F57C016605E}" srcOrd="0" destOrd="0" presId="urn:microsoft.com/office/officeart/2005/8/layout/list1"/>
    <dgm:cxn modelId="{6B32D175-FD9A-4DAC-B66B-D93B4F542B24}" type="presParOf" srcId="{BF49329F-9C03-4E03-9438-60B06DA16E88}" destId="{749775C0-2182-4E67-9246-51E982602CE5}" srcOrd="1" destOrd="0" presId="urn:microsoft.com/office/officeart/2005/8/layout/list1"/>
    <dgm:cxn modelId="{52DEE34B-913A-40F3-9007-C7C4D08CD015}" type="presParOf" srcId="{5DB8C9AE-E97E-446E-A552-D4F5D2D6786E}" destId="{F2F2E8C4-BB9C-4AB2-BFE8-63D30EC04B2C}" srcOrd="25" destOrd="0" presId="urn:microsoft.com/office/officeart/2005/8/layout/list1"/>
    <dgm:cxn modelId="{63D18962-79A8-4215-8317-B49C02DFF13D}" type="presParOf" srcId="{5DB8C9AE-E97E-446E-A552-D4F5D2D6786E}" destId="{952952D4-EAA7-4C96-92F9-3AEA594C88C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489C5-5FCD-463B-A835-6549343FBF92}">
      <dsp:nvSpPr>
        <dsp:cNvPr id="0" name=""/>
        <dsp:cNvSpPr/>
      </dsp:nvSpPr>
      <dsp:spPr>
        <a:xfrm>
          <a:off x="50728" y="964621"/>
          <a:ext cx="2050753" cy="2050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90268-7749-4957-9404-4D9FD63CAC8B}">
      <dsp:nvSpPr>
        <dsp:cNvPr id="0" name=""/>
        <dsp:cNvSpPr/>
      </dsp:nvSpPr>
      <dsp:spPr>
        <a:xfrm>
          <a:off x="0" y="3170586"/>
          <a:ext cx="2819601" cy="2009430"/>
        </a:xfrm>
        <a:prstGeom prst="roundRect">
          <a:avLst>
            <a:gd name="adj" fmla="val 10000"/>
          </a:avLst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Projekty badawcze</a:t>
          </a:r>
          <a:br>
            <a:rPr lang="pl-PL" sz="2000" kern="1200" dirty="0"/>
          </a:br>
          <a:r>
            <a:rPr lang="pl-PL" sz="1600" b="1" kern="1200" dirty="0"/>
            <a:t>RIA</a:t>
          </a:r>
          <a:r>
            <a:rPr lang="pl-PL" sz="16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Research &amp; Innovation </a:t>
          </a:r>
          <a:r>
            <a:rPr lang="pl-PL" sz="1600" kern="1200" dirty="0" err="1"/>
            <a:t>action</a:t>
          </a:r>
          <a:endParaRPr lang="pl-PL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Dofinansowanie do </a:t>
          </a:r>
          <a:r>
            <a:rPr lang="pl-PL" sz="1700" b="1" kern="1200" dirty="0"/>
            <a:t>100%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Eksploracja nowej wiedzy </a:t>
          </a:r>
          <a:br>
            <a:rPr lang="pl-PL" sz="1700" kern="1200" dirty="0"/>
          </a:br>
          <a:r>
            <a:rPr lang="pl-PL" sz="1700" kern="1200" dirty="0"/>
            <a:t>i technologii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TRL 2-5</a:t>
          </a:r>
        </a:p>
      </dsp:txBody>
      <dsp:txXfrm>
        <a:off x="58854" y="3229440"/>
        <a:ext cx="2701893" cy="1891722"/>
      </dsp:txXfrm>
    </dsp:sp>
    <dsp:sp modelId="{DCC2F2D0-5AC6-46A5-B430-60D04C21EF2B}">
      <dsp:nvSpPr>
        <dsp:cNvPr id="0" name=""/>
        <dsp:cNvSpPr/>
      </dsp:nvSpPr>
      <dsp:spPr>
        <a:xfrm>
          <a:off x="2648753" y="1743614"/>
          <a:ext cx="547271" cy="492767"/>
        </a:xfrm>
        <a:prstGeom prst="rightArrow">
          <a:avLst>
            <a:gd name="adj1" fmla="val 60000"/>
            <a:gd name="adj2" fmla="val 50000"/>
          </a:avLst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648753" y="1842167"/>
        <a:ext cx="399441" cy="295661"/>
      </dsp:txXfrm>
    </dsp:sp>
    <dsp:sp modelId="{186E056F-46EE-4A1B-8156-D51A8FC46278}">
      <dsp:nvSpPr>
        <dsp:cNvPr id="0" name=""/>
        <dsp:cNvSpPr/>
      </dsp:nvSpPr>
      <dsp:spPr>
        <a:xfrm>
          <a:off x="3665115" y="964621"/>
          <a:ext cx="2050753" cy="2050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A2CE4-5A2C-48CF-8A39-BC3515419823}">
      <dsp:nvSpPr>
        <dsp:cNvPr id="0" name=""/>
        <dsp:cNvSpPr/>
      </dsp:nvSpPr>
      <dsp:spPr>
        <a:xfrm>
          <a:off x="3439954" y="3170586"/>
          <a:ext cx="2819601" cy="2009430"/>
        </a:xfrm>
        <a:prstGeom prst="roundRect">
          <a:avLst>
            <a:gd name="adj" fmla="val 10000"/>
          </a:avLst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Projekty innowacyjne</a:t>
          </a:r>
          <a:br>
            <a:rPr lang="pl-PL" sz="2000" kern="1200" dirty="0"/>
          </a:br>
          <a:r>
            <a:rPr lang="pl-PL" sz="1600" b="1" kern="1200" dirty="0"/>
            <a:t>IA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Innovation</a:t>
          </a:r>
          <a:r>
            <a:rPr lang="pl-PL" sz="1600" kern="1200" dirty="0"/>
            <a:t> </a:t>
          </a:r>
          <a:r>
            <a:rPr lang="pl-PL" sz="1600" kern="1200" dirty="0" err="1"/>
            <a:t>action</a:t>
          </a:r>
          <a:endParaRPr lang="pl-PL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Dofinansowanie do </a:t>
          </a:r>
          <a:r>
            <a:rPr lang="pl-PL" sz="1700" b="1" kern="1200" dirty="0"/>
            <a:t>70%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0" i="0" kern="1200" dirty="0"/>
            <a:t>Prototypowanie, pilotaż, walidacja rynkowa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TRL 5-8</a:t>
          </a:r>
        </a:p>
      </dsp:txBody>
      <dsp:txXfrm>
        <a:off x="3498808" y="3229440"/>
        <a:ext cx="2701893" cy="1891722"/>
      </dsp:txXfrm>
    </dsp:sp>
    <dsp:sp modelId="{889E2229-EF88-49A8-9FE2-4DDA459773F4}">
      <dsp:nvSpPr>
        <dsp:cNvPr id="0" name=""/>
        <dsp:cNvSpPr/>
      </dsp:nvSpPr>
      <dsp:spPr>
        <a:xfrm rot="21590701">
          <a:off x="6263140" y="1738620"/>
          <a:ext cx="547273" cy="492767"/>
        </a:xfrm>
        <a:prstGeom prst="rightArrow">
          <a:avLst>
            <a:gd name="adj1" fmla="val 60000"/>
            <a:gd name="adj2" fmla="val 50000"/>
          </a:avLst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263140" y="1837373"/>
        <a:ext cx="399443" cy="295661"/>
      </dsp:txXfrm>
    </dsp:sp>
    <dsp:sp modelId="{1DCD60A6-4D23-4D2A-A80C-F43E51AFFBFA}">
      <dsp:nvSpPr>
        <dsp:cNvPr id="0" name=""/>
        <dsp:cNvSpPr/>
      </dsp:nvSpPr>
      <dsp:spPr>
        <a:xfrm>
          <a:off x="7279503" y="954844"/>
          <a:ext cx="2050753" cy="2050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88A4F-26D9-4FE4-B4C3-B99A4145B16F}">
      <dsp:nvSpPr>
        <dsp:cNvPr id="0" name=""/>
        <dsp:cNvSpPr/>
      </dsp:nvSpPr>
      <dsp:spPr>
        <a:xfrm>
          <a:off x="6845411" y="3141249"/>
          <a:ext cx="2819601" cy="2048538"/>
        </a:xfrm>
        <a:prstGeom prst="roundRect">
          <a:avLst>
            <a:gd name="adj" fmla="val 10000"/>
          </a:avLst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Projekty wspierające</a:t>
          </a:r>
          <a:br>
            <a:rPr lang="pl-PL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CSA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Coordination</a:t>
          </a:r>
          <a:r>
            <a:rPr lang="pl-PL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&amp; </a:t>
          </a: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</a:t>
          </a:r>
          <a:r>
            <a:rPr lang="pl-PL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action</a:t>
          </a:r>
          <a:endParaRPr lang="pl-PL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l-PL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Dofinansowanie do </a:t>
          </a:r>
          <a:r>
            <a:rPr lang="pl-PL" sz="17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100%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pl-PL" sz="1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Networking, koordynacja, wsparcie polityki</a:t>
          </a:r>
        </a:p>
      </dsp:txBody>
      <dsp:txXfrm>
        <a:off x="6905411" y="3201249"/>
        <a:ext cx="2699601" cy="192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6EF7-0B29-4A0A-91E6-859B449ABCBC}">
      <dsp:nvSpPr>
        <dsp:cNvPr id="0" name=""/>
        <dsp:cNvSpPr/>
      </dsp:nvSpPr>
      <dsp:spPr>
        <a:xfrm>
          <a:off x="0" y="307245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EE17-2F51-40F0-B971-BAF40C8A565D}">
      <dsp:nvSpPr>
        <dsp:cNvPr id="0" name=""/>
        <dsp:cNvSpPr/>
      </dsp:nvSpPr>
      <dsp:spPr>
        <a:xfrm>
          <a:off x="337715" y="130125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Zapoznaj się z </a:t>
          </a: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dokumentacją</a:t>
          </a:r>
          <a:r>
            <a:rPr lang="pl-PL" sz="1200" b="1" kern="1200" dirty="0"/>
            <a:t> konkursową</a:t>
          </a:r>
        </a:p>
      </dsp:txBody>
      <dsp:txXfrm>
        <a:off x="355008" y="147418"/>
        <a:ext cx="4693436" cy="319654"/>
      </dsp:txXfrm>
    </dsp:sp>
    <dsp:sp modelId="{B7D3A965-6B62-4BB0-8539-2D77BAD5EEB9}">
      <dsp:nvSpPr>
        <dsp:cNvPr id="0" name=""/>
        <dsp:cNvSpPr/>
      </dsp:nvSpPr>
      <dsp:spPr>
        <a:xfrm>
          <a:off x="0" y="851565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0CB50-30FD-4AC2-9894-6450D13E4F9A}">
      <dsp:nvSpPr>
        <dsp:cNvPr id="0" name=""/>
        <dsp:cNvSpPr/>
      </dsp:nvSpPr>
      <dsp:spPr>
        <a:xfrm>
          <a:off x="337715" y="674445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Zrozum oczekiwania dotyczące konkursu (OUTCOMES &amp; SCOPE)</a:t>
          </a:r>
        </a:p>
      </dsp:txBody>
      <dsp:txXfrm>
        <a:off x="355008" y="691738"/>
        <a:ext cx="4693436" cy="319654"/>
      </dsp:txXfrm>
    </dsp:sp>
    <dsp:sp modelId="{D7F202DD-48F9-4378-AA32-49CF1EABC52D}">
      <dsp:nvSpPr>
        <dsp:cNvPr id="0" name=""/>
        <dsp:cNvSpPr/>
      </dsp:nvSpPr>
      <dsp:spPr>
        <a:xfrm>
          <a:off x="0" y="1395885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282D1-86F5-4DC8-AF6D-EC7523A54BE0}">
      <dsp:nvSpPr>
        <dsp:cNvPr id="0" name=""/>
        <dsp:cNvSpPr/>
      </dsp:nvSpPr>
      <dsp:spPr>
        <a:xfrm>
          <a:off x="337715" y="1218764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Zbuduj konsorcjum (komplementarne, interdyscyplinarne)</a:t>
          </a:r>
        </a:p>
      </dsp:txBody>
      <dsp:txXfrm>
        <a:off x="355008" y="1236057"/>
        <a:ext cx="4693436" cy="319654"/>
      </dsp:txXfrm>
    </dsp:sp>
    <dsp:sp modelId="{7D53AEFB-94E0-4FAB-9ECC-08B7EE67FADA}">
      <dsp:nvSpPr>
        <dsp:cNvPr id="0" name=""/>
        <dsp:cNvSpPr/>
      </dsp:nvSpPr>
      <dsp:spPr>
        <a:xfrm>
          <a:off x="0" y="1940204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89521-1033-410B-B192-0EDC42971AFE}">
      <dsp:nvSpPr>
        <dsp:cNvPr id="0" name=""/>
        <dsp:cNvSpPr/>
      </dsp:nvSpPr>
      <dsp:spPr>
        <a:xfrm>
          <a:off x="337715" y="1763084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Przygotuj projekt z uwzględnieniem efektów i korzyści</a:t>
          </a:r>
        </a:p>
      </dsp:txBody>
      <dsp:txXfrm>
        <a:off x="355008" y="1780377"/>
        <a:ext cx="4693436" cy="319654"/>
      </dsp:txXfrm>
    </dsp:sp>
    <dsp:sp modelId="{7E8756FD-30B7-4BDF-933A-3FB1D23B4F3F}">
      <dsp:nvSpPr>
        <dsp:cNvPr id="0" name=""/>
        <dsp:cNvSpPr/>
      </dsp:nvSpPr>
      <dsp:spPr>
        <a:xfrm>
          <a:off x="0" y="2484524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52BC-CCDC-443F-B564-79E45B15B041}">
      <dsp:nvSpPr>
        <dsp:cNvPr id="0" name=""/>
        <dsp:cNvSpPr/>
      </dsp:nvSpPr>
      <dsp:spPr>
        <a:xfrm>
          <a:off x="337715" y="2307404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Zwróć uwagę na: excellence, </a:t>
          </a:r>
          <a:r>
            <a:rPr lang="pl-PL" sz="12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impact</a:t>
          </a: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l-PL" sz="12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implementation</a:t>
          </a:r>
          <a:endParaRPr lang="pl-PL" sz="12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5008" y="2324697"/>
        <a:ext cx="4693436" cy="319654"/>
      </dsp:txXfrm>
    </dsp:sp>
    <dsp:sp modelId="{20D660C4-D796-48AB-943F-F0EE8332EED2}">
      <dsp:nvSpPr>
        <dsp:cNvPr id="0" name=""/>
        <dsp:cNvSpPr/>
      </dsp:nvSpPr>
      <dsp:spPr>
        <a:xfrm>
          <a:off x="0" y="3028844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9A717-C81D-41D5-972C-D82DA01BE332}">
      <dsp:nvSpPr>
        <dsp:cNvPr id="0" name=""/>
        <dsp:cNvSpPr/>
      </dsp:nvSpPr>
      <dsp:spPr>
        <a:xfrm>
          <a:off x="337715" y="2851724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Dokonaj analizy ryzyka</a:t>
          </a:r>
        </a:p>
      </dsp:txBody>
      <dsp:txXfrm>
        <a:off x="355008" y="2869017"/>
        <a:ext cx="4693436" cy="319654"/>
      </dsp:txXfrm>
    </dsp:sp>
    <dsp:sp modelId="{952952D4-EAA7-4C96-92F9-3AEA594C88C9}">
      <dsp:nvSpPr>
        <dsp:cNvPr id="0" name=""/>
        <dsp:cNvSpPr/>
      </dsp:nvSpPr>
      <dsp:spPr>
        <a:xfrm>
          <a:off x="0" y="3573165"/>
          <a:ext cx="6754318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775C0-2182-4E67-9246-51E982602CE5}">
      <dsp:nvSpPr>
        <dsp:cNvPr id="0" name=""/>
        <dsp:cNvSpPr/>
      </dsp:nvSpPr>
      <dsp:spPr>
        <a:xfrm>
          <a:off x="337715" y="3396044"/>
          <a:ext cx="4728022" cy="354240"/>
        </a:xfrm>
        <a:prstGeom prst="roundRect">
          <a:avLst/>
        </a:prstGeom>
        <a:solidFill>
          <a:srgbClr val="008578">
            <a:lumMod val="75000"/>
          </a:srgb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Nie zaniedbuj polityk horyzontalnych</a:t>
          </a:r>
        </a:p>
      </dsp:txBody>
      <dsp:txXfrm>
        <a:off x="355008" y="3413337"/>
        <a:ext cx="469343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77D6828-009A-0C4A-C493-21769FC396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436B711-39FA-1BA6-465B-45C19D5AE6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3B748-B530-4FE1-9010-5195EAEABAD2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AA4993-6599-C2C2-BD47-2916DEF25F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EEAF2A-5B7D-2469-22E7-BA04EB635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6AFE-E647-4447-8F20-0454E73BE2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3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5425-4585-4C87-B57B-DA548EC226BE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514F-BD62-417F-BEE0-E9667215C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7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5414E-BF96-7CBA-654F-7C8B8E324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8BE6EA-AEDF-8179-CCB9-D191D21FD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258B00-3603-8D02-CB15-A050E3C0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77D3B9-79D0-FD33-9F99-603B8778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ED01B3-8AB6-93E1-934D-83AEE112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E5FD6-BD60-6A32-DDAE-5DD56FEC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6EA777-976A-5846-B1DB-30DF94F9A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496D85-CF11-F205-BB8E-175AC114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7B72EB-94F8-3163-7E45-6C46046C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B2C535-4433-95D1-6D45-184553E0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8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A9E9377-3A7E-B833-92E0-A5D05A78C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EF2C76-F390-17DC-8286-7B88E5A97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C4D0EC-7534-73F3-9BFF-C35EDA9B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D1B59B-1A7A-9DF2-6A32-3A0F9016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2B9075-AF4F-6BD4-F3B6-7F9E0696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91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- Wykres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9951" y="432000"/>
            <a:ext cx="5562000" cy="936000"/>
          </a:xfrm>
        </p:spPr>
        <p:txBody>
          <a:bodyPr/>
          <a:lstStyle/>
          <a:p>
            <a:r>
              <a:rPr lang="pl-PL"/>
              <a:t>Wpisz tytuł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9951" y="1654792"/>
            <a:ext cx="55620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Wpisz śródtytuł – pierwszy poziom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wykresu 4">
            <a:extLst>
              <a:ext uri="{FF2B5EF4-FFF2-40B4-BE49-F238E27FC236}">
                <a16:creationId xmlns:a16="http://schemas.microsoft.com/office/drawing/2014/main" id="{2AF16F20-607B-457E-9339-847864DAAA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35951" y="881857"/>
            <a:ext cx="3726000" cy="275941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wykresu 9">
            <a:extLst>
              <a:ext uri="{FF2B5EF4-FFF2-40B4-BE49-F238E27FC236}">
                <a16:creationId xmlns:a16="http://schemas.microsoft.com/office/drawing/2014/main" id="{58F41E6B-916A-4EA0-AF2B-DDAE7BAB0DD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635951" y="3641272"/>
            <a:ext cx="3725863" cy="232693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2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Strona jednokolumnow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D6134-1A8B-4690-8F3C-BE7AF0350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000" y="432000"/>
            <a:ext cx="9018000" cy="936000"/>
          </a:xfrm>
        </p:spPr>
        <p:txBody>
          <a:bodyPr>
            <a:noAutofit/>
          </a:bodyPr>
          <a:lstStyle/>
          <a:p>
            <a:r>
              <a:rPr lang="pl-PL"/>
              <a:t>Wpisz tytuł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A9EE33-02F1-40AA-8224-714C6C0D6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4325" y="1654935"/>
            <a:ext cx="9018000" cy="457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pl-PL"/>
              <a:t>Wpisz śródtytuł – pierwszy poziom</a:t>
            </a:r>
          </a:p>
          <a:p>
            <a:pPr lvl="2"/>
            <a:r>
              <a:rPr lang="pl-PL"/>
              <a:t>Wpisz tekst - trzeci poziom</a:t>
            </a:r>
          </a:p>
        </p:txBody>
      </p:sp>
    </p:spTree>
    <p:extLst>
      <p:ext uri="{BB962C8B-B14F-4D97-AF65-F5344CB8AC3E}">
        <p14:creationId xmlns:p14="http://schemas.microsoft.com/office/powerpoint/2010/main" val="86316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Wykres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9951" y="432000"/>
            <a:ext cx="5562000" cy="936000"/>
          </a:xfrm>
        </p:spPr>
        <p:txBody>
          <a:bodyPr/>
          <a:lstStyle/>
          <a:p>
            <a:r>
              <a:rPr lang="pl-PL"/>
              <a:t>Wpisz tytuł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9951" y="1654792"/>
            <a:ext cx="55620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Wpisz śródtytuł – pierwszy poziom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wykresu 4">
            <a:extLst>
              <a:ext uri="{FF2B5EF4-FFF2-40B4-BE49-F238E27FC236}">
                <a16:creationId xmlns:a16="http://schemas.microsoft.com/office/drawing/2014/main" id="{2AF16F20-607B-457E-9339-847864DAAA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35951" y="881857"/>
            <a:ext cx="3726000" cy="275941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wykresu 9">
            <a:extLst>
              <a:ext uri="{FF2B5EF4-FFF2-40B4-BE49-F238E27FC236}">
                <a16:creationId xmlns:a16="http://schemas.microsoft.com/office/drawing/2014/main" id="{58F41E6B-916A-4EA0-AF2B-DDAE7BAB0DD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635951" y="3641272"/>
            <a:ext cx="3725863" cy="232693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39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Zdjęcie + Tekst  na pół kolum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FA4-B254-4A32-A76E-60AD40F9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416" y="432000"/>
            <a:ext cx="5562000" cy="936000"/>
          </a:xfrm>
        </p:spPr>
        <p:txBody>
          <a:bodyPr/>
          <a:lstStyle/>
          <a:p>
            <a:r>
              <a:rPr lang="pl-PL"/>
              <a:t>Wpisz tytuł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F51D94-E1E7-46AF-B238-FC3E4871F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3416" y="1654935"/>
            <a:ext cx="55620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Wpisz śródtytuł – pierwszy poziom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E3A4E13E-B858-476D-9EB5-D1BD2E307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7921" y="0"/>
            <a:ext cx="4543425" cy="55626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pl-PL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266755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9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5414E-BF96-7CBA-654F-7C8B8E324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8BE6EA-AEDF-8179-CCB9-D191D21FD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258B00-3603-8D02-CB15-A050E3C0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77D3B9-79D0-FD33-9F99-603B8778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ED01B3-8AB6-93E1-934D-83AEE112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0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83A33-8ADB-C0BE-EB48-DCE54C6E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4F9DFE-B3D0-432C-FA3D-CDF550326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EBDBC6-F490-1AD9-8F39-93A3D635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3F8679-A7E2-266A-75A1-1E4749BF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33E6D3-4552-3FDE-E010-3FCF2AE5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1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494BB-8CF3-3100-7005-2C62472A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EDD2E1-F2E0-9ADF-D91F-162314F4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1C36D3-4538-3495-F7DB-1999D33D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79D4C5-3B5D-9FA0-FE21-4066E209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BE23C3-A86B-9C7C-813F-EBBD1992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31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C04F4-D0F1-40CD-3BE9-4BB3A2D7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B2B227-4260-DBAA-A3B0-4422655DE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F5502A-6905-97D3-10C9-50438A04A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98688B-BD5E-8875-7C8A-2BC0CE5C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0B40FD-9EB0-0101-1AEA-CD2D4DC5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E58212-1B63-51D4-3A13-421D3BD3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08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390768-DCBC-647C-6DCB-1253B02D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A09105-1EEC-D3F1-D6D9-F52A19F6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278635-9D5A-7394-CB53-C00BC7DC9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7875A1-89B5-657E-1BEE-5B30325C1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D5C3B3-2BD2-F491-B685-7724BE3BD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07FAB0-9576-FD63-9C9E-6171A1AC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DBE5E3-E7D3-0CE9-306D-EB40512C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35CB32-116A-231C-5EC6-22B4B12A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1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E6570-1190-D43E-8204-8575B62C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74FF77-720F-C039-B24E-31A906F5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27BC78-789C-5244-5049-784070AB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BBBD8EC-3ABA-283E-1850-0BB665CB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64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E3E833D-EB32-86AF-0941-D4C4034B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E6A43D-4AD2-4F27-CB2D-BFBA7EF6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74D9AA-6DC3-41CB-628D-39F3448D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BCC638-24D0-1392-FBB6-69DD2D11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950F8-6460-3F91-D4F0-4D9FBB07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86AC11-5E71-4F9A-A89A-E7D6A8709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6FBFFC-EDB2-926D-441F-6403712C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53B44D-43A4-3285-0FD5-64D8881F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503474-2517-F947-4503-F1EB3CA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8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DB7962-2673-EDB0-DBBB-95D548BF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1551DA-5E0B-4D62-27E2-C921EED51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A4CF3A-D681-343A-1A4E-470E65FB0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BE4753-C8C5-EE5B-05FD-4930263E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91F35C-32EE-2BF2-82A5-95781323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2D1D4F-7D4F-780E-AC03-0E99C05E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44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0A1A83-EEDD-D900-A670-EDDDB686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3F7579-A72D-D9C9-BDA6-B4DC1255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991661-01E5-865A-49E7-F42254012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49EE-3D53-495F-BBBA-C73C43DD84D9}" type="datetimeFigureOut">
              <a:rPr lang="pl-PL" smtClean="0"/>
              <a:t>9.06.2026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D70CA9-7AB7-2B74-5D3C-7C4C1BB39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BFAC4F-5970-C220-71D9-E3A05F744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CB4B-7826-49E3-BD38-EB1927ED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2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9154E4-445C-454A-96DE-22350D4C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331704"/>
            <a:ext cx="9018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/>
              <a:t>Wpisz tytuł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018B71-1CC3-4C10-BB3C-C7AD964E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000" y="1618935"/>
            <a:ext cx="9018000" cy="461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Wpisz śródtytuł – pierwszy poziom tekstu</a:t>
            </a:r>
          </a:p>
          <a:p>
            <a:pPr lvl="1"/>
            <a:r>
              <a:rPr lang="pl-PL"/>
              <a:t>Wpisz tekst - drugi poziom</a:t>
            </a:r>
          </a:p>
          <a:p>
            <a:pPr lvl="2"/>
            <a:r>
              <a:rPr lang="pl-PL"/>
              <a:t>Wpisz tekst - trzeci poziom</a:t>
            </a:r>
          </a:p>
          <a:p>
            <a:pPr lvl="3"/>
            <a:r>
              <a:rPr lang="pl-PL"/>
              <a:t>Wpisz tekst - czwarty poziom</a:t>
            </a:r>
          </a:p>
          <a:p>
            <a:pPr lvl="4"/>
            <a:r>
              <a:rPr lang="pl-PL"/>
              <a:t>Wpisz tekst - piąty poziom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223A486-8310-4058-9873-ED1FD73180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017433"/>
            <a:ext cx="730800" cy="4032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440731-7C54-42CF-9EF6-60FBA1DFE211}"/>
              </a:ext>
            </a:extLst>
          </p:cNvPr>
          <p:cNvSpPr txBox="1">
            <a:spLocks/>
          </p:cNvSpPr>
          <p:nvPr userDrawn="1"/>
        </p:nvSpPr>
        <p:spPr>
          <a:xfrm>
            <a:off x="0" y="6018182"/>
            <a:ext cx="57694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4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191471-A67A-43CF-92D3-27AEB9FAF2B5}" type="slidenum">
              <a:rPr lang="pl-PL" sz="2200" smtClean="0">
                <a:solidFill>
                  <a:schemeClr val="tx2"/>
                </a:solidFill>
              </a:rPr>
              <a:pPr algn="r"/>
              <a:t>‹#›</a:t>
            </a:fld>
            <a:endParaRPr lang="pl-PL" sz="2200">
              <a:solidFill>
                <a:schemeClr val="tx2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A87F409-541A-4541-898D-4E657057A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17993" r="25584" b="18157"/>
          <a:stretch/>
        </p:blipFill>
        <p:spPr>
          <a:xfrm>
            <a:off x="533400" y="422275"/>
            <a:ext cx="578708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</p:sldLayoutIdLst>
  <p:txStyles>
    <p:titleStyle>
      <a:lvl1pPr algn="l" defTabSz="457200" rtl="0" eaLnBrk="1" latinLnBrk="0" hangingPunct="1">
        <a:lnSpc>
          <a:spcPts val="285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150"/>
        </a:lnSpc>
        <a:spcBef>
          <a:spcPts val="0"/>
        </a:spcBef>
        <a:spcAft>
          <a:spcPts val="150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ts val="1900"/>
        </a:lnSpc>
        <a:spcBef>
          <a:spcPts val="0"/>
        </a:spcBef>
        <a:spcAft>
          <a:spcPts val="1800"/>
        </a:spcAft>
        <a:buClr>
          <a:schemeClr val="tx1"/>
        </a:buClr>
        <a:buSzPct val="130000"/>
        <a:buFontTx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2pPr>
      <a:lvl3pPr marL="504000" indent="-504000" algn="l" defTabSz="457200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008000" indent="-504000" algn="l" defTabSz="457200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512000" indent="-504000" algn="l" defTabSz="457200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1"/>
        </a:buClr>
        <a:buSzPct val="130000"/>
        <a:buFont typeface="Wingdings" panose="05000000000000000000" pitchFamily="2" charset="2"/>
        <a:buChar char="l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72">
          <p15:clr>
            <a:srgbClr val="F26B43"/>
          </p15:clr>
        </p15:guide>
        <p15:guide id="2" pos="20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HORIZON-CL6-2027-01-BIODIV-01?order=DESC&amp;pageNumber=1&amp;pageSize=50&amp;sortBy=relevance&amp;keywords=HORIZON-CL6&amp;isExactMatch=true&amp;status=31094501,31094502" TargetMode="External"/><Relationship Id="rId3" Type="http://schemas.openxmlformats.org/officeDocument/2006/relationships/hyperlink" Target="https://ec.europa.eu/info/funding-tenders/opportunities/portal/screen/opportunities/topic-details/HORIZON-CL6-2027-01-CIRCBIO-08?order=DESC&amp;pageNumber=1&amp;pageSize=50&amp;sortBy=relevance&amp;keywords=HORIZON-CL6&amp;isExactMatch=true&amp;status=31094501,31094502" TargetMode="External"/><Relationship Id="rId7" Type="http://schemas.openxmlformats.org/officeDocument/2006/relationships/hyperlink" Target="https://ec.europa.eu/info/funding-tenders/opportunities/portal/screen/opportunities/topic-details/HORIZON-CL6-2027-02-FARM2FORK-08?order=DESC&amp;pageNumber=1&amp;pageSize=50&amp;sortBy=relevance&amp;keywords=HORIZON-CL6&amp;isExactMatch=true&amp;status=31094501,31094502" TargetMode="External"/><Relationship Id="rId2" Type="http://schemas.openxmlformats.org/officeDocument/2006/relationships/hyperlink" Target="https://ec.europa.eu/info/funding-tenders/opportunities/portal/screen/opportunities/topic-details/HORIZON-CL6-2027-02-FARM2FORK-04?order=DESC&amp;pageNumber=1&amp;pageSize=50&amp;sortBy=relevance&amp;keywords=HORIZON-CL6&amp;isExactMatch=true&amp;status=31094501,31094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HORIZON-CL6-2027-02-CLIMATE-03?order=DESC&amp;pageNumber=1&amp;pageSize=50&amp;sortBy=relevance&amp;keywords=HORIZON-CL6&amp;isExactMatch=true&amp;status=31094501,31094502" TargetMode="External"/><Relationship Id="rId11" Type="http://schemas.openxmlformats.org/officeDocument/2006/relationships/hyperlink" Target="https://ec.europa.eu/info/funding-tenders/opportunities/portal/screen/opportunities/topic-details/HORIZON-CL6-2027-01-ZEROPOLLUTION-03?order=DESC&amp;pageNumber=1&amp;pageSize=50&amp;sortBy=relevance&amp;keywords=HORIZON-CL6&amp;isExactMatch=true&amp;status=31094501,31094502" TargetMode="External"/><Relationship Id="rId5" Type="http://schemas.openxmlformats.org/officeDocument/2006/relationships/hyperlink" Target="https://ec.europa.eu/info/funding-tenders/opportunities/portal/screen/opportunities/topic-details/HORIZON-CL6-2027-02-FARM2FORK-03?order=DESC&amp;pageNumber=1&amp;pageSize=50&amp;sortBy=relevance&amp;keywords=HORIZON-CL6&amp;isExactMatch=true&amp;status=31094501,31094502" TargetMode="External"/><Relationship Id="rId10" Type="http://schemas.openxmlformats.org/officeDocument/2006/relationships/hyperlink" Target="https://ec.europa.eu/info/funding-tenders/opportunities/portal/screen/opportunities/topic-details/HORIZON-CL6-2027-01-CIRCBIO-09?order=DESC&amp;pageNumber=1&amp;pageSize=50&amp;sortBy=relevance&amp;keywords=HORIZON-CL6&amp;isExactMatch=true&amp;status=31094501,31094502" TargetMode="External"/><Relationship Id="rId4" Type="http://schemas.openxmlformats.org/officeDocument/2006/relationships/hyperlink" Target="https://ec.europa.eu/info/funding-tenders/opportunities/portal/screen/opportunities/topic-details/HORIZON-CL6-2027-02-COMMUNITIES-02?order=DESC&amp;pageNumber=1&amp;pageSize=50&amp;sortBy=relevance&amp;keywords=HORIZON-CL6&amp;isExactMatch=true&amp;status=31094501,31094502" TargetMode="External"/><Relationship Id="rId9" Type="http://schemas.openxmlformats.org/officeDocument/2006/relationships/hyperlink" Target="https://ec.europa.eu/info/funding-tenders/opportunities/portal/screen/opportunities/topic-details/HORIZON-CL6-2027-02-FARM2FORK-02?order=DESC&amp;pageNumber=1&amp;pageSize=50&amp;sortBy=relevance&amp;keywords=HORIZON-CL6&amp;isExactMatch=true&amp;status=31094501,310945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amila.luft@imn.lukasiewicz.gov.p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HORIZON-CL6-2026-01-CIRCBIO-09?order=DESC&amp;pageNumber=1&amp;pageSize=50&amp;sortBy=relevance&amp;keywords=HORIZON-CL6&amp;isExactMatch=true&amp;status=31094501,31094502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ec.europa.eu/info/funding-tenders/opportunities/portal/screen/opportunities/topic-details/HORIZON-CL6-2026-01-CIRCBIO-05?order=DESC&amp;pageNumber=1&amp;pageSize=50&amp;sortBy=relevance&amp;keywords=HORIZON-CL6&amp;isExactMatch=true&amp;status=31094501,31094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HORIZON-CL6-2026-01-CIRCBIO-10?order=DESC&amp;pageNumber=2&amp;pageSize=50&amp;sortBy=relevance&amp;keywords=HORIZON-CL6&amp;isExactMatch=true&amp;status=31094501,31094502" TargetMode="External"/><Relationship Id="rId5" Type="http://schemas.openxmlformats.org/officeDocument/2006/relationships/hyperlink" Target="https://ec.europa.eu/info/funding-tenders/opportunities/portal/screen/opportunities/topic-details/HORIZON-CL6-2026-01-CIRCBIO-08?order=DESC&amp;pageNumber=1&amp;pageSize=50&amp;sortBy=relevance&amp;keywords=HORIZON-CL6&amp;isExactMatch=true&amp;status=31094501,31094502" TargetMode="External"/><Relationship Id="rId4" Type="http://schemas.openxmlformats.org/officeDocument/2006/relationships/hyperlink" Target="https://ec.europa.eu/info/funding-tenders/opportunities/portal/screen/opportunities/topic-details/HORIZON-CL6-2026-01-BIODIV-06?order=DESC&amp;pageNumber=1&amp;pageSize=50&amp;sortBy=relevance&amp;keywords=HORIZON-CL6&amp;isExactMatch=true&amp;status=31094501,310945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3A8C872E-952B-CB0F-4C67-B396004C1B2E}"/>
              </a:ext>
            </a:extLst>
          </p:cNvPr>
          <p:cNvSpPr/>
          <p:nvPr/>
        </p:nvSpPr>
        <p:spPr>
          <a:xfrm>
            <a:off x="0" y="2095500"/>
            <a:ext cx="12192000" cy="3086100"/>
          </a:xfrm>
          <a:prstGeom prst="rect">
            <a:avLst/>
          </a:prstGeom>
          <a:solidFill>
            <a:srgbClr val="007E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C43CAE-C08D-AD89-CCF5-CB6B5CE3A779}"/>
              </a:ext>
            </a:extLst>
          </p:cNvPr>
          <p:cNvSpPr txBox="1"/>
          <p:nvPr/>
        </p:nvSpPr>
        <p:spPr>
          <a:xfrm>
            <a:off x="993913" y="2705725"/>
            <a:ext cx="122814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„Horyzont Europa – dotacje dla przemysłu rolno-spożywczego”</a:t>
            </a:r>
            <a:endParaRPr lang="pl-PL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4277B2-EBAE-4AD0-67D7-7DD7F07E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" y="263881"/>
            <a:ext cx="1037418" cy="16045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16C8076-1214-BAC0-D629-0274D3D1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35" y="5408632"/>
            <a:ext cx="8796130" cy="11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BA6B77-818A-7228-BD20-DED2B0662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3F6D44C1-518E-9483-E412-892CD7BC7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8555" y="152400"/>
            <a:ext cx="11060112" cy="1158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0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Nadchodzące konkursy w Klastrze 6</a:t>
            </a:r>
            <a:endParaRPr lang="en-US" sz="2400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5AED48E-ED09-57BD-6347-6950E4BE5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96566"/>
              </p:ext>
            </p:extLst>
          </p:nvPr>
        </p:nvGraphicFramePr>
        <p:xfrm>
          <a:off x="226142" y="1134168"/>
          <a:ext cx="11705810" cy="5482623"/>
        </p:xfrm>
        <a:graphic>
          <a:graphicData uri="http://schemas.openxmlformats.org/drawingml/2006/table">
            <a:tbl>
              <a:tblPr firstRow="1">
                <a:noFill/>
                <a:tableStyleId>{5FD0F851-EC5A-4D38-B0AD-8093EC10F338}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24089914"/>
                    </a:ext>
                  </a:extLst>
                </a:gridCol>
                <a:gridCol w="550606">
                  <a:extLst>
                    <a:ext uri="{9D8B030D-6E8A-4147-A177-3AD203B41FA5}">
                      <a16:colId xmlns:a16="http://schemas.microsoft.com/office/drawing/2014/main" val="4203798043"/>
                    </a:ext>
                  </a:extLst>
                </a:gridCol>
                <a:gridCol w="1877962">
                  <a:extLst>
                    <a:ext uri="{9D8B030D-6E8A-4147-A177-3AD203B41FA5}">
                      <a16:colId xmlns:a16="http://schemas.microsoft.com/office/drawing/2014/main" val="2489772994"/>
                    </a:ext>
                  </a:extLst>
                </a:gridCol>
                <a:gridCol w="934064">
                  <a:extLst>
                    <a:ext uri="{9D8B030D-6E8A-4147-A177-3AD203B41FA5}">
                      <a16:colId xmlns:a16="http://schemas.microsoft.com/office/drawing/2014/main" val="638498863"/>
                    </a:ext>
                  </a:extLst>
                </a:gridCol>
                <a:gridCol w="1027978">
                  <a:extLst>
                    <a:ext uri="{9D8B030D-6E8A-4147-A177-3AD203B41FA5}">
                      <a16:colId xmlns:a16="http://schemas.microsoft.com/office/drawing/2014/main" val="928849376"/>
                    </a:ext>
                  </a:extLst>
                </a:gridCol>
              </a:tblGrid>
              <a:tr h="6433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TEMAT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OPENING – DEADLINE DATE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BUDŻET  (MLN EURO)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ILOŚĆ PROJEKTÓW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30391"/>
                  </a:ext>
                </a:extLst>
              </a:tr>
              <a:tr h="490352">
                <a:tc>
                  <a:txBody>
                    <a:bodyPr/>
                    <a:lstStyle/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HORIZON-CL6-2027-02-FARM2FORK-04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</a:t>
                      </a:r>
                      <a:endParaRPr lang="pl-PL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CSA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864081"/>
                  </a:ext>
                </a:extLst>
              </a:tr>
              <a:tr h="327084">
                <a:tc>
                  <a:txBody>
                    <a:bodyPr/>
                    <a:lstStyle/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HORIZON-CL6-2027-01-CIRCBIO-08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Biotechnology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CCU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22.09.2027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460673"/>
                  </a:ext>
                </a:extLst>
              </a:tr>
              <a:tr h="487505">
                <a:tc>
                  <a:txBody>
                    <a:bodyPr/>
                    <a:lstStyle/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HORIZON-CL6-2027-02-COMMUNITIES-02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Empowering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food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entrepreneurship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endParaRPr lang="pl-PL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315397"/>
                  </a:ext>
                </a:extLst>
              </a:tr>
              <a:tr h="490352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  <a:hlinkClick r:id="rId5"/>
                        </a:rPr>
                        <a:t>HORIZON-CL6-2027-02-FARM2FORK-03</a:t>
                      </a:r>
                      <a:r>
                        <a:rPr lang="pl-PL" sz="1200" dirty="0">
                          <a:latin typeface="+mn-lt"/>
                        </a:rPr>
                        <a:t> </a:t>
                      </a:r>
                      <a:r>
                        <a:rPr lang="en-US" sz="1200" dirty="0">
                          <a:latin typeface="+mn-lt"/>
                        </a:rPr>
                        <a:t>Microbiome for terrestrial livestock sustainability and health within a One Health approach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92142"/>
                  </a:ext>
                </a:extLst>
              </a:tr>
              <a:tr h="32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6"/>
                        </a:rPr>
                        <a:t>HORIZON-CL6-2027-02-CLIMATE-03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Carbon farming innovation and scale-up</a:t>
                      </a:r>
                      <a:endParaRPr lang="en-US" sz="12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73337"/>
                  </a:ext>
                </a:extLst>
              </a:tr>
              <a:tr h="327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7"/>
                        </a:rPr>
                        <a:t>HORIZON-CL6-2027-02-FARM2FORK-08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AI-</a:t>
                      </a:r>
                      <a:r>
                        <a:rPr lang="pl-PL" sz="1200" b="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powered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pl-PL" sz="1200" b="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foodome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pl-PL" sz="1200" b="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characterization</a:t>
                      </a:r>
                      <a:endParaRPr lang="en-US" sz="12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62535"/>
                  </a:ext>
                </a:extLst>
              </a:tr>
              <a:tr h="531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8"/>
                        </a:rPr>
                        <a:t>HORIZON-CL6-2027-01-BIODIV-01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Integrating Remote Sensing and in-situ observations of Biodiversity, towards a fully interoperable observation and data framework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22.09.2027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722358"/>
                  </a:ext>
                </a:extLst>
              </a:tr>
              <a:tr h="531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9"/>
                        </a:rPr>
                        <a:t>HORIZON-CL6-2027-02-FARM2FORK-02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Increasing mitigation of GHG emissions and feed efficiency through feed additives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23.09.2027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46825"/>
                  </a:ext>
                </a:extLst>
              </a:tr>
              <a:tr h="531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10"/>
                        </a:rPr>
                        <a:t>HORIZON-CL6-2027-01-CIRCBIO-09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Increasing the circularity of bio-based sector: upcycling and recycling for higher value and environmental benefits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IA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22.09.2027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238297"/>
                  </a:ext>
                </a:extLst>
              </a:tr>
              <a:tr h="696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11"/>
                        </a:rPr>
                        <a:t>HORIZON-CL6-2027-01-ZEROPOLLUTION-03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Improve the capacity to monitor and reduce air pollution from </a:t>
                      </a:r>
                      <a:r>
                        <a:rPr lang="en-US" sz="1200" b="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agricultur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e</a:t>
                      </a:r>
                      <a:endParaRPr lang="en-US" sz="12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20.04.2027 – 22.09.2027</a:t>
                      </a:r>
                      <a:endParaRPr lang="en-US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b="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20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9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 descr="Obraz zawierający warzywo&#10;&#10;Opis wygenerowany automatycznie">
            <a:extLst>
              <a:ext uri="{FF2B5EF4-FFF2-40B4-BE49-F238E27FC236}">
                <a16:creationId xmlns:a16="http://schemas.microsoft.com/office/drawing/2014/main" id="{F1D8611F-3A16-5F0B-2682-B387F457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33" y="0"/>
            <a:ext cx="4016967" cy="59195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96AB9A58-B014-5FBD-461B-4239218C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34" y="406482"/>
            <a:ext cx="6789712" cy="434781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Branżowy Punkt Kontaktowy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D0A1468-5B06-54B9-7F83-E72B26CBEAF1}"/>
              </a:ext>
            </a:extLst>
          </p:cNvPr>
          <p:cNvSpPr txBox="1">
            <a:spLocks/>
          </p:cNvSpPr>
          <p:nvPr/>
        </p:nvSpPr>
        <p:spPr>
          <a:xfrm>
            <a:off x="1666834" y="785254"/>
            <a:ext cx="6789712" cy="4347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ts val="2850"/>
              </a:lnSpc>
              <a:defRPr/>
            </a:pPr>
            <a:r>
              <a:rPr lang="pl-PL" sz="2400" dirty="0">
                <a:solidFill>
                  <a:srgbClr val="000000"/>
                </a:solidFill>
                <a:latin typeface="Verdana"/>
              </a:rPr>
              <a:t>Zrównoważona Gospodarka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5FA7412-5651-28A8-9974-27ECD2DBB2EB}"/>
              </a:ext>
            </a:extLst>
          </p:cNvPr>
          <p:cNvSpPr txBox="1"/>
          <p:nvPr/>
        </p:nvSpPr>
        <p:spPr>
          <a:xfrm>
            <a:off x="1569227" y="3648860"/>
            <a:ext cx="65761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228600">
              <a:defRPr/>
            </a:pPr>
            <a:r>
              <a:rPr lang="pl-PL" sz="1400" b="1" dirty="0">
                <a:solidFill>
                  <a:srgbClr val="44D62C">
                    <a:lumMod val="75000"/>
                  </a:srgbClr>
                </a:solidFill>
                <a:latin typeface="Verdana"/>
              </a:rPr>
              <a:t>BPK Zrównoważona Gospodarka</a:t>
            </a:r>
            <a:r>
              <a:rPr lang="pl-PL" sz="1400" dirty="0">
                <a:solidFill>
                  <a:srgbClr val="44D62C">
                    <a:lumMod val="75000"/>
                  </a:srgbClr>
                </a:solidFill>
                <a:latin typeface="Verdana"/>
              </a:rPr>
              <a:t> </a:t>
            </a:r>
            <a:r>
              <a:rPr lang="pl-PL" sz="1400" dirty="0">
                <a:solidFill>
                  <a:srgbClr val="000C0E"/>
                </a:solidFill>
                <a:latin typeface="Verdana"/>
              </a:rPr>
              <a:t>zajmuje się szeroko pojętą dziedziną efektywności magazynowania i gospodarowania energią, rozwoju technologii pozyskiwania surowców i przetwarzania odpadów. Koncentruje się również na wytwarzaniu materiałów kompozytowych i biodegradowalnych, zrównoważonym rolnictwie i budownictwie oraz wszelkich innych zakresach działalności nakierowanych na optymalizację procesów gospodarki obiegu zamkniętego w wymiarze ekonomicznym, ekologicznym i społecznym.</a:t>
            </a:r>
            <a:endParaRPr lang="en-US" sz="1400" dirty="0"/>
          </a:p>
          <a:p>
            <a:pPr defTabSz="228600">
              <a:defRPr/>
            </a:pPr>
            <a:endParaRPr lang="en-US" sz="1400" dirty="0">
              <a:solidFill>
                <a:srgbClr val="000C0E"/>
              </a:solidFill>
              <a:latin typeface="Verdana"/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454D9C93-492C-30A9-3D59-49E113AE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8416" y="1343026"/>
            <a:ext cx="3138870" cy="195844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008F4A5-C0D0-478A-5CA4-F3C0088EC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7" y="302888"/>
            <a:ext cx="672482" cy="10401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5FEFCEC-BABE-A691-19A6-A4EA900A4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9" y="5730291"/>
            <a:ext cx="8796130" cy="11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ECF59-01E8-76F4-96EC-2E2839F4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DAD04685-782B-23B6-0B06-BC23B9261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777" y="4505321"/>
            <a:ext cx="1007301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l-PL">
                <a:solidFill>
                  <a:schemeClr val="bg1"/>
                </a:solidFill>
              </a:rPr>
              <a:t>Spotkanie </a:t>
            </a:r>
            <a:r>
              <a:rPr lang="pl-PL" err="1">
                <a:solidFill>
                  <a:schemeClr val="bg1"/>
                </a:solidFill>
              </a:rPr>
              <a:t>MNiSW</a:t>
            </a:r>
            <a:r>
              <a:rPr lang="pl-PL">
                <a:solidFill>
                  <a:schemeClr val="bg1"/>
                </a:solidFill>
              </a:rPr>
              <a:t>, 29.10.2024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1FA0C27-BD0B-6E6F-689D-754FC02F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13" y="148712"/>
            <a:ext cx="2841275" cy="142608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3E70844-64F4-82F4-5292-16119B8067B6}"/>
              </a:ext>
            </a:extLst>
          </p:cNvPr>
          <p:cNvSpPr txBox="1"/>
          <p:nvPr/>
        </p:nvSpPr>
        <p:spPr>
          <a:xfrm>
            <a:off x="816101" y="1670893"/>
            <a:ext cx="10455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28600">
              <a:defRPr/>
            </a:pPr>
            <a:r>
              <a:rPr lang="pl-PL" sz="2000" b="1" dirty="0">
                <a:solidFill>
                  <a:srgbClr val="44D62C">
                    <a:lumMod val="75000"/>
                  </a:srgbClr>
                </a:solidFill>
                <a:latin typeface="Verdana"/>
              </a:rPr>
              <a:t>Co zrobić, aby zwiększyć szanse na uzyskanie dofinansowania?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70BF74C-9F11-5C19-2426-570E90939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721101"/>
              </p:ext>
            </p:extLst>
          </p:nvPr>
        </p:nvGraphicFramePr>
        <p:xfrm>
          <a:off x="920759" y="2125962"/>
          <a:ext cx="6754318" cy="400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6B5943CC-EAF1-D96C-9325-E042792F75CE}"/>
              </a:ext>
            </a:extLst>
          </p:cNvPr>
          <p:cNvSpPr/>
          <p:nvPr/>
        </p:nvSpPr>
        <p:spPr>
          <a:xfrm>
            <a:off x="8450306" y="4168343"/>
            <a:ext cx="3419569" cy="116485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/>
              <a:t>…największym niepowodzeniem jest niepodjęcie działania</a:t>
            </a:r>
          </a:p>
          <a:p>
            <a:pPr algn="ctr"/>
            <a:endParaRPr lang="pl-PL" sz="900" dirty="0"/>
          </a:p>
          <a:p>
            <a:pPr algn="ctr"/>
            <a:endParaRPr lang="pl-PL" sz="900" dirty="0"/>
          </a:p>
          <a:p>
            <a:pPr algn="r"/>
            <a:r>
              <a:rPr lang="pl-PL" sz="900" b="1" dirty="0"/>
              <a:t>Napoleon Hill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7A1E40-049C-B746-D04A-B4116A3A5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4" y="318900"/>
            <a:ext cx="701944" cy="10857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31A6A9-7C22-2B4E-1B28-DC34880399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31" t="11131" r="74896" b="82836"/>
          <a:stretch>
            <a:fillRect/>
          </a:stretch>
        </p:blipFill>
        <p:spPr>
          <a:xfrm>
            <a:off x="7986728" y="2210524"/>
            <a:ext cx="4092977" cy="5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6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C65AE5-EA2F-77AE-5D00-CADA4D7F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5A8D56E5-8372-59EF-9DAD-0E503E5DA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777" y="4505321"/>
            <a:ext cx="1007301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l-PL">
                <a:solidFill>
                  <a:schemeClr val="bg1"/>
                </a:solidFill>
              </a:rPr>
              <a:t>Spotkanie </a:t>
            </a:r>
            <a:r>
              <a:rPr lang="pl-PL" err="1">
                <a:solidFill>
                  <a:schemeClr val="bg1"/>
                </a:solidFill>
              </a:rPr>
              <a:t>MNiSW</a:t>
            </a:r>
            <a:r>
              <a:rPr lang="pl-PL">
                <a:solidFill>
                  <a:schemeClr val="bg1"/>
                </a:solidFill>
              </a:rPr>
              <a:t>, 29.10.2024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2BF9C3-4F6D-F1CE-6117-29D505C9DEEC}"/>
              </a:ext>
            </a:extLst>
          </p:cNvPr>
          <p:cNvSpPr txBox="1"/>
          <p:nvPr/>
        </p:nvSpPr>
        <p:spPr>
          <a:xfrm>
            <a:off x="2552700" y="735861"/>
            <a:ext cx="84201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  <a:latin typeface="Verdana"/>
                <a:ea typeface="Verdana"/>
              </a:rPr>
              <a:t>BRANŻOWE PUNKTY KONTAKTOWE</a:t>
            </a:r>
            <a:endParaRPr lang="pl-PL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0902009-5335-8597-2552-4F7D0C8D674B}"/>
              </a:ext>
            </a:extLst>
          </p:cNvPr>
          <p:cNvSpPr/>
          <p:nvPr/>
        </p:nvSpPr>
        <p:spPr>
          <a:xfrm>
            <a:off x="0" y="1994074"/>
            <a:ext cx="12192000" cy="31288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pl-PL" b="1" dirty="0">
              <a:solidFill>
                <a:srgbClr val="FFFFFF"/>
              </a:solidFill>
              <a:latin typeface="Verdana"/>
            </a:endParaRPr>
          </a:p>
          <a:p>
            <a:pPr algn="ctr" defTabSz="228600">
              <a:defRPr/>
            </a:pPr>
            <a:endParaRPr lang="pl-PL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884D91-4B72-2DB8-6AB5-EC12F7F9A5A8}"/>
              </a:ext>
            </a:extLst>
          </p:cNvPr>
          <p:cNvSpPr txBox="1"/>
          <p:nvPr/>
        </p:nvSpPr>
        <p:spPr>
          <a:xfrm>
            <a:off x="795528" y="2843784"/>
            <a:ext cx="4361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9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C93C8D2-7073-0737-2F4C-1CF7220FD28A}"/>
              </a:ext>
            </a:extLst>
          </p:cNvPr>
          <p:cNvSpPr txBox="1"/>
          <p:nvPr/>
        </p:nvSpPr>
        <p:spPr>
          <a:xfrm>
            <a:off x="871728" y="2919984"/>
            <a:ext cx="4361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9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37AD337-4B6E-F345-920B-ADE835D8D663}"/>
              </a:ext>
            </a:extLst>
          </p:cNvPr>
          <p:cNvSpPr txBox="1"/>
          <p:nvPr/>
        </p:nvSpPr>
        <p:spPr>
          <a:xfrm>
            <a:off x="1358019" y="2205909"/>
            <a:ext cx="6360291" cy="2299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600" b="1" dirty="0">
                <a:solidFill>
                  <a:schemeClr val="bg1"/>
                </a:solidFill>
              </a:rPr>
              <a:t>Branżowy Punkt Kontaktowy</a:t>
            </a:r>
          </a:p>
          <a:p>
            <a:pPr>
              <a:lnSpc>
                <a:spcPct val="200000"/>
              </a:lnSpc>
            </a:pPr>
            <a:r>
              <a:rPr lang="pl-PL" sz="1600" b="1" dirty="0">
                <a:solidFill>
                  <a:schemeClr val="bg1"/>
                </a:solidFill>
              </a:rPr>
              <a:t>Zrównoważona Gospodarka</a:t>
            </a:r>
          </a:p>
          <a:p>
            <a:pPr>
              <a:lnSpc>
                <a:spcPct val="200000"/>
              </a:lnSpc>
            </a:pPr>
            <a:r>
              <a:rPr lang="pl-PL" sz="1400" b="1" dirty="0">
                <a:solidFill>
                  <a:schemeClr val="bg1"/>
                </a:solidFill>
              </a:rPr>
              <a:t>Kamila Luft – Kierownik Branżowego Punktu Kontaktowego</a:t>
            </a:r>
          </a:p>
          <a:p>
            <a:pPr>
              <a:lnSpc>
                <a:spcPct val="200000"/>
              </a:lnSpc>
            </a:pPr>
            <a:r>
              <a:rPr lang="pl-PL" sz="1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kamila.luft@imn.lukasiewicz.gov.pl</a:t>
            </a:r>
            <a:endParaRPr lang="pl-PL" sz="14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pl-PL" sz="1400" b="1" dirty="0">
                <a:solidFill>
                  <a:schemeClr val="bg1"/>
                </a:solidFill>
              </a:rPr>
              <a:t>Tel. + 48 691 550 771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9CEC808-1D23-B73F-0ABC-0F39892BD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35" y="5408632"/>
            <a:ext cx="8796130" cy="112770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27CD453-FEBA-BAE6-12FF-74CD87198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4" y="318900"/>
            <a:ext cx="701944" cy="108570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1C83DF5-5C6F-717C-32ED-F78C07ECC0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174"/>
          <a:stretch/>
        </p:blipFill>
        <p:spPr>
          <a:xfrm>
            <a:off x="1442521" y="339684"/>
            <a:ext cx="839966" cy="13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CA0-F730-8339-F2F0-DD5E46FED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AECA5214-44A7-89D5-67F3-0AC8F415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06" y="182894"/>
            <a:ext cx="2841275" cy="14260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85B457D-3370-8F9E-C535-0B98A183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32" t="35603" r="22355" b="28272"/>
          <a:stretch>
            <a:fillRect/>
          </a:stretch>
        </p:blipFill>
        <p:spPr>
          <a:xfrm>
            <a:off x="672210" y="1780085"/>
            <a:ext cx="10458666" cy="389133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B6A16C0-44FD-15A1-A4B4-DBA3EDE6F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" y="381831"/>
            <a:ext cx="580728" cy="898219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0977EEE-A336-5CB4-6683-35F170CA2715}"/>
              </a:ext>
            </a:extLst>
          </p:cNvPr>
          <p:cNvSpPr/>
          <p:nvPr/>
        </p:nvSpPr>
        <p:spPr>
          <a:xfrm>
            <a:off x="914400" y="5842535"/>
            <a:ext cx="10173903" cy="633634"/>
          </a:xfrm>
          <a:prstGeom prst="roundRect">
            <a:avLst/>
          </a:prstGeom>
          <a:solidFill>
            <a:srgbClr val="007E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/>
              <a:t>BENEFICJENCI</a:t>
            </a:r>
          </a:p>
        </p:txBody>
      </p:sp>
    </p:spTree>
    <p:extLst>
      <p:ext uri="{BB962C8B-B14F-4D97-AF65-F5344CB8AC3E}">
        <p14:creationId xmlns:p14="http://schemas.microsoft.com/office/powerpoint/2010/main" val="398532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F293C36-FBF2-1A0A-C4F8-609B50CE8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202F4F-E095-AD7A-37F8-027AC1FB3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218968"/>
              </p:ext>
            </p:extLst>
          </p:nvPr>
        </p:nvGraphicFramePr>
        <p:xfrm>
          <a:off x="1071664" y="997471"/>
          <a:ext cx="10048672" cy="518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6F83FE53-D2C6-862D-63CB-912F6586072A}"/>
              </a:ext>
            </a:extLst>
          </p:cNvPr>
          <p:cNvSpPr/>
          <p:nvPr/>
        </p:nvSpPr>
        <p:spPr>
          <a:xfrm>
            <a:off x="1478609" y="396492"/>
            <a:ext cx="10099165" cy="870404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1C7C46-53D3-40F8-B866-55393669835B}"/>
              </a:ext>
            </a:extLst>
          </p:cNvPr>
          <p:cNvSpPr txBox="1">
            <a:spLocks/>
          </p:cNvSpPr>
          <p:nvPr/>
        </p:nvSpPr>
        <p:spPr>
          <a:xfrm>
            <a:off x="2018599" y="670741"/>
            <a:ext cx="9722125" cy="76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pl-PL" sz="1800" dirty="0">
                <a:solidFill>
                  <a:srgbClr val="FFFFFF"/>
                </a:solidFill>
                <a:latin typeface="Verdana"/>
              </a:rPr>
              <a:t>HORYZONT EUROPA – typy projektów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60C531-E0FD-9811-4B39-B6D2B99F7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4" y="320348"/>
            <a:ext cx="654227" cy="10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2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04A921E-313B-254B-F27B-FC1392943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A201089-1553-6CC2-8E73-4F806DA4B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b="8295"/>
          <a:stretch>
            <a:fillRect/>
          </a:stretch>
        </p:blipFill>
        <p:spPr>
          <a:xfrm>
            <a:off x="3785651" y="944218"/>
            <a:ext cx="8406349" cy="53143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EBF4CC-8D73-9BE8-B167-1373D3E69807}"/>
              </a:ext>
            </a:extLst>
          </p:cNvPr>
          <p:cNvSpPr txBox="1"/>
          <p:nvPr/>
        </p:nvSpPr>
        <p:spPr>
          <a:xfrm>
            <a:off x="603116" y="1931186"/>
            <a:ext cx="3696510" cy="299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</a:pPr>
            <a:r>
              <a:rPr lang="pl-PL" sz="3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 można sfinansować </a:t>
            </a: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</a:pPr>
            <a:r>
              <a:rPr lang="pl-PL" sz="3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ramach </a:t>
            </a: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</a:pPr>
            <a:r>
              <a:rPr lang="pl-PL" sz="3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Horyzontu Europa?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870A2E-4C94-3AF5-EA36-D5FFC40A4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" y="381831"/>
            <a:ext cx="580728" cy="8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6D178155-C373-1C0B-B0D9-9F02F5410CF2}"/>
              </a:ext>
            </a:extLst>
          </p:cNvPr>
          <p:cNvSpPr/>
          <p:nvPr/>
        </p:nvSpPr>
        <p:spPr>
          <a:xfrm>
            <a:off x="5224525" y="1435644"/>
            <a:ext cx="3376935" cy="3583077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6" name="Grafika 55">
            <a:extLst>
              <a:ext uri="{FF2B5EF4-FFF2-40B4-BE49-F238E27FC236}">
                <a16:creationId xmlns:a16="http://schemas.microsoft.com/office/drawing/2014/main" id="{21F955E9-0C73-22F2-84CB-2DC8DA29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415" y="4385762"/>
            <a:ext cx="2533650" cy="43815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7433512A-B56A-C679-F4EE-4977A8286A32}"/>
              </a:ext>
            </a:extLst>
          </p:cNvPr>
          <p:cNvSpPr/>
          <p:nvPr/>
        </p:nvSpPr>
        <p:spPr>
          <a:xfrm>
            <a:off x="1915204" y="1421866"/>
            <a:ext cx="2922124" cy="3583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23919F9-3D1A-B564-27E9-DEF09F485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8563" y="3923785"/>
            <a:ext cx="2262188" cy="433388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9C110083-8DB0-62E1-8662-984857994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3668" y="2517519"/>
            <a:ext cx="2262188" cy="433388"/>
          </a:xfrm>
          <a:prstGeom prst="rect">
            <a:avLst/>
          </a:prstGeom>
        </p:spPr>
      </p:pic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B0812891-EE55-E4D0-8794-8E3E01D88E35}"/>
              </a:ext>
            </a:extLst>
          </p:cNvPr>
          <p:cNvSpPr/>
          <p:nvPr/>
        </p:nvSpPr>
        <p:spPr>
          <a:xfrm>
            <a:off x="8889114" y="1435644"/>
            <a:ext cx="2922124" cy="3583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2B530B1F-20B2-B2EE-CF3E-92F7B8F23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1521" y="1659056"/>
            <a:ext cx="569072" cy="571303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8260A0BE-F040-B729-D78B-37CDF1A42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0047" y="1645190"/>
            <a:ext cx="562499" cy="562499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4241D0C4-D3C1-F121-5CFA-4C5C126E1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2771" y="1649872"/>
            <a:ext cx="603504" cy="603504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629E8D99-786D-F287-1E2A-8E382528610F}"/>
              </a:ext>
            </a:extLst>
          </p:cNvPr>
          <p:cNvSpPr txBox="1">
            <a:spLocks/>
          </p:cNvSpPr>
          <p:nvPr/>
        </p:nvSpPr>
        <p:spPr>
          <a:xfrm>
            <a:off x="3135959" y="1672289"/>
            <a:ext cx="724662" cy="217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200">
                <a:solidFill>
                  <a:srgbClr val="44D62C"/>
                </a:solidFill>
                <a:latin typeface="Verdana"/>
              </a:rPr>
              <a:t>Filar I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EC4F2A07-5065-EBBF-366B-E2CDFCAD032A}"/>
              </a:ext>
            </a:extLst>
          </p:cNvPr>
          <p:cNvSpPr txBox="1">
            <a:spLocks/>
          </p:cNvSpPr>
          <p:nvPr/>
        </p:nvSpPr>
        <p:spPr>
          <a:xfrm>
            <a:off x="3135959" y="1905935"/>
            <a:ext cx="1756052" cy="203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Doskonała baza naukowa</a:t>
            </a:r>
            <a:endParaRPr lang="pl-PL" sz="10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Tytuł 1">
            <a:extLst>
              <a:ext uri="{FF2B5EF4-FFF2-40B4-BE49-F238E27FC236}">
                <a16:creationId xmlns:a16="http://schemas.microsoft.com/office/drawing/2014/main" id="{3B94822E-E5CA-E14E-2B41-D5656F448943}"/>
              </a:ext>
            </a:extLst>
          </p:cNvPr>
          <p:cNvSpPr txBox="1">
            <a:spLocks/>
          </p:cNvSpPr>
          <p:nvPr/>
        </p:nvSpPr>
        <p:spPr>
          <a:xfrm>
            <a:off x="2401729" y="2583059"/>
            <a:ext cx="2102084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Europejska Rada ds. Badań Naukowych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E4964F8C-AD65-36DA-881A-95092E811BA8}"/>
              </a:ext>
            </a:extLst>
          </p:cNvPr>
          <p:cNvSpPr txBox="1">
            <a:spLocks/>
          </p:cNvSpPr>
          <p:nvPr/>
        </p:nvSpPr>
        <p:spPr>
          <a:xfrm>
            <a:off x="2679109" y="4047402"/>
            <a:ext cx="2312396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Infrastruktura Badawcza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D1E65903-A74B-A804-252A-9AAF4C1F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3668" y="3213404"/>
            <a:ext cx="2262188" cy="433388"/>
          </a:xfrm>
          <a:prstGeom prst="rect">
            <a:avLst/>
          </a:prstGeom>
        </p:spPr>
      </p:pic>
      <p:sp>
        <p:nvSpPr>
          <p:cNvPr id="23" name="Tytuł 1">
            <a:extLst>
              <a:ext uri="{FF2B5EF4-FFF2-40B4-BE49-F238E27FC236}">
                <a16:creationId xmlns:a16="http://schemas.microsoft.com/office/drawing/2014/main" id="{EC367553-208D-14FE-EBAC-EBE901A6308C}"/>
              </a:ext>
            </a:extLst>
          </p:cNvPr>
          <p:cNvSpPr txBox="1">
            <a:spLocks/>
          </p:cNvSpPr>
          <p:nvPr/>
        </p:nvSpPr>
        <p:spPr>
          <a:xfrm>
            <a:off x="2604449" y="3283228"/>
            <a:ext cx="1690418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Działania </a:t>
            </a:r>
          </a:p>
          <a:p>
            <a:pPr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„Maria Skłodowska-Curie”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032C4498-38E5-E651-9FB6-B2AC70AB4805}"/>
              </a:ext>
            </a:extLst>
          </p:cNvPr>
          <p:cNvSpPr txBox="1">
            <a:spLocks/>
          </p:cNvSpPr>
          <p:nvPr/>
        </p:nvSpPr>
        <p:spPr>
          <a:xfrm>
            <a:off x="6129159" y="1622387"/>
            <a:ext cx="724662" cy="217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200" dirty="0">
                <a:solidFill>
                  <a:srgbClr val="44D62C"/>
                </a:solidFill>
                <a:latin typeface="Verdana"/>
              </a:rPr>
              <a:t>Filar II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FDDF1F96-F458-3410-8956-3E9430836B3B}"/>
              </a:ext>
            </a:extLst>
          </p:cNvPr>
          <p:cNvSpPr txBox="1">
            <a:spLocks/>
          </p:cNvSpPr>
          <p:nvPr/>
        </p:nvSpPr>
        <p:spPr>
          <a:xfrm>
            <a:off x="6129159" y="1856033"/>
            <a:ext cx="2526935" cy="714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 dirty="0">
                <a:solidFill>
                  <a:srgbClr val="FFFFFF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Globalne wyzwania i europejska konkurencyjność przemysłowa</a:t>
            </a:r>
            <a:endParaRPr lang="pl-PL" sz="10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3" name="Grafika 32">
            <a:extLst>
              <a:ext uri="{FF2B5EF4-FFF2-40B4-BE49-F238E27FC236}">
                <a16:creationId xmlns:a16="http://schemas.microsoft.com/office/drawing/2014/main" id="{F0201697-43C8-974E-88F9-D27C897F3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663195" y="3078729"/>
            <a:ext cx="1803057" cy="345428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1BEBA3D-9201-EFE4-3AD5-BA7BDD095CC6}"/>
              </a:ext>
            </a:extLst>
          </p:cNvPr>
          <p:cNvSpPr txBox="1"/>
          <p:nvPr/>
        </p:nvSpPr>
        <p:spPr>
          <a:xfrm>
            <a:off x="5755410" y="2230378"/>
            <a:ext cx="2613645" cy="20538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Zdrowie</a:t>
            </a:r>
          </a:p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Kultura, kreatywność i społeczeństwo integracyjne</a:t>
            </a:r>
          </a:p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Bezpieczeństwo cywilne na rzecz społeczeństwa</a:t>
            </a:r>
          </a:p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Technologie cyfrowe, przemysł </a:t>
            </a:r>
            <a:b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 przestrzeń kosmiczna</a:t>
            </a:r>
          </a:p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Klimat, energetyka i mobilność</a:t>
            </a:r>
          </a:p>
          <a:p>
            <a:pPr marL="228600" indent="-228600" defTabSz="228600">
              <a:lnSpc>
                <a:spcPct val="115000"/>
              </a:lnSpc>
              <a:spcAft>
                <a:spcPts val="500"/>
              </a:spcAft>
              <a:buFontTx/>
              <a:buAutoNum type="arabicPeriod"/>
              <a:tabLst>
                <a:tab pos="228600" algn="l"/>
              </a:tabLst>
            </a:pPr>
            <a:r>
              <a:rPr lang="pl-PL" sz="900" b="1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Żywność, </a:t>
            </a:r>
            <a:r>
              <a:rPr lang="pl-PL" sz="900" b="1" dirty="0" err="1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biogospodarka</a:t>
            </a:r>
            <a:r>
              <a:rPr lang="pl-PL" sz="900" b="1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, zasoby naturalne, rolnictwo i środowisko</a:t>
            </a:r>
            <a:endParaRPr lang="pl-PL" sz="9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Tytuł 1">
            <a:extLst>
              <a:ext uri="{FF2B5EF4-FFF2-40B4-BE49-F238E27FC236}">
                <a16:creationId xmlns:a16="http://schemas.microsoft.com/office/drawing/2014/main" id="{3F7B9666-107B-3B29-520F-62C26572E613}"/>
              </a:ext>
            </a:extLst>
          </p:cNvPr>
          <p:cNvSpPr txBox="1">
            <a:spLocks/>
          </p:cNvSpPr>
          <p:nvPr/>
        </p:nvSpPr>
        <p:spPr>
          <a:xfrm rot="16200000">
            <a:off x="5228006" y="3153186"/>
            <a:ext cx="718778" cy="2208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Klastry</a:t>
            </a:r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74EBEFB9-23AC-29CA-6AE1-1F2E36726992}"/>
              </a:ext>
            </a:extLst>
          </p:cNvPr>
          <p:cNvSpPr txBox="1">
            <a:spLocks/>
          </p:cNvSpPr>
          <p:nvPr/>
        </p:nvSpPr>
        <p:spPr>
          <a:xfrm>
            <a:off x="6129159" y="4505742"/>
            <a:ext cx="2087490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 b="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Wspólne Centrum Badawcze</a:t>
            </a:r>
            <a:endParaRPr lang="pl-PL" sz="10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Tytuł 1">
            <a:extLst>
              <a:ext uri="{FF2B5EF4-FFF2-40B4-BE49-F238E27FC236}">
                <a16:creationId xmlns:a16="http://schemas.microsoft.com/office/drawing/2014/main" id="{407C017F-4E36-7594-C6FB-0183DEB8F005}"/>
              </a:ext>
            </a:extLst>
          </p:cNvPr>
          <p:cNvSpPr txBox="1">
            <a:spLocks/>
          </p:cNvSpPr>
          <p:nvPr/>
        </p:nvSpPr>
        <p:spPr>
          <a:xfrm>
            <a:off x="9957092" y="1655433"/>
            <a:ext cx="724662" cy="217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200">
                <a:solidFill>
                  <a:srgbClr val="44D62C"/>
                </a:solidFill>
                <a:latin typeface="Verdana"/>
              </a:rPr>
              <a:t>Filar III</a:t>
            </a:r>
          </a:p>
        </p:txBody>
      </p:sp>
      <p:sp>
        <p:nvSpPr>
          <p:cNvPr id="43" name="Tytuł 1">
            <a:extLst>
              <a:ext uri="{FF2B5EF4-FFF2-40B4-BE49-F238E27FC236}">
                <a16:creationId xmlns:a16="http://schemas.microsoft.com/office/drawing/2014/main" id="{FED62974-EBD0-57CF-FDE7-685383BD34D0}"/>
              </a:ext>
            </a:extLst>
          </p:cNvPr>
          <p:cNvSpPr txBox="1">
            <a:spLocks/>
          </p:cNvSpPr>
          <p:nvPr/>
        </p:nvSpPr>
        <p:spPr>
          <a:xfrm>
            <a:off x="9957092" y="1889079"/>
            <a:ext cx="1564622" cy="3544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Innowacyjna Europa</a:t>
            </a:r>
            <a:endParaRPr lang="pl-PL" sz="100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4" name="Grafika 43">
            <a:extLst>
              <a:ext uri="{FF2B5EF4-FFF2-40B4-BE49-F238E27FC236}">
                <a16:creationId xmlns:a16="http://schemas.microsoft.com/office/drawing/2014/main" id="{EBB4C7D2-9976-40FF-69A6-ECC3665F2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3891745"/>
            <a:ext cx="2262188" cy="433388"/>
          </a:xfrm>
          <a:prstGeom prst="rect">
            <a:avLst/>
          </a:prstGeom>
        </p:spPr>
      </p:pic>
      <p:pic>
        <p:nvPicPr>
          <p:cNvPr id="45" name="Grafika 44">
            <a:extLst>
              <a:ext uri="{FF2B5EF4-FFF2-40B4-BE49-F238E27FC236}">
                <a16:creationId xmlns:a16="http://schemas.microsoft.com/office/drawing/2014/main" id="{6F9BE34A-2C15-F80D-E9AB-FE89898B3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4631" y="2485479"/>
            <a:ext cx="2262188" cy="433388"/>
          </a:xfrm>
          <a:prstGeom prst="rect">
            <a:avLst/>
          </a:prstGeom>
        </p:spPr>
      </p:pic>
      <p:sp>
        <p:nvSpPr>
          <p:cNvPr id="46" name="Tytuł 1">
            <a:extLst>
              <a:ext uri="{FF2B5EF4-FFF2-40B4-BE49-F238E27FC236}">
                <a16:creationId xmlns:a16="http://schemas.microsoft.com/office/drawing/2014/main" id="{9CD65A49-D6E4-163B-7BC8-5E919234F5C3}"/>
              </a:ext>
            </a:extLst>
          </p:cNvPr>
          <p:cNvSpPr txBox="1">
            <a:spLocks/>
          </p:cNvSpPr>
          <p:nvPr/>
        </p:nvSpPr>
        <p:spPr>
          <a:xfrm>
            <a:off x="9342692" y="2551019"/>
            <a:ext cx="2102084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Europejska Rada </a:t>
            </a:r>
          </a:p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ds. Innowacji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Tytuł 1">
            <a:extLst>
              <a:ext uri="{FF2B5EF4-FFF2-40B4-BE49-F238E27FC236}">
                <a16:creationId xmlns:a16="http://schemas.microsoft.com/office/drawing/2014/main" id="{6E8A8DDF-E851-216A-7A81-40C2B9720F85}"/>
              </a:ext>
            </a:extLst>
          </p:cNvPr>
          <p:cNvSpPr txBox="1">
            <a:spLocks/>
          </p:cNvSpPr>
          <p:nvPr/>
        </p:nvSpPr>
        <p:spPr>
          <a:xfrm>
            <a:off x="9582741" y="3961941"/>
            <a:ext cx="1615758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Europejski Instytut </a:t>
            </a:r>
          </a:p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Innowacji i Technologii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8" name="Grafika 47">
            <a:extLst>
              <a:ext uri="{FF2B5EF4-FFF2-40B4-BE49-F238E27FC236}">
                <a16:creationId xmlns:a16="http://schemas.microsoft.com/office/drawing/2014/main" id="{3324ADDB-A9A1-A864-A138-E511F1AF2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4631" y="3181365"/>
            <a:ext cx="2262188" cy="433388"/>
          </a:xfrm>
          <a:prstGeom prst="rect">
            <a:avLst/>
          </a:prstGeom>
        </p:spPr>
      </p:pic>
      <p:sp>
        <p:nvSpPr>
          <p:cNvPr id="49" name="Tytuł 1">
            <a:extLst>
              <a:ext uri="{FF2B5EF4-FFF2-40B4-BE49-F238E27FC236}">
                <a16:creationId xmlns:a16="http://schemas.microsoft.com/office/drawing/2014/main" id="{CEF6E9F1-7D90-E234-673B-8D7EE1A2E614}"/>
              </a:ext>
            </a:extLst>
          </p:cNvPr>
          <p:cNvSpPr txBox="1">
            <a:spLocks/>
          </p:cNvSpPr>
          <p:nvPr/>
        </p:nvSpPr>
        <p:spPr>
          <a:xfrm>
            <a:off x="9545412" y="3251188"/>
            <a:ext cx="1690418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Europejskie ekosystemy innowacji</a:t>
            </a:r>
            <a:endParaRPr lang="pl-PL" sz="100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7EEA441D-86D5-6985-FD03-D2C5B9E503BC}"/>
              </a:ext>
            </a:extLst>
          </p:cNvPr>
          <p:cNvSpPr/>
          <p:nvPr/>
        </p:nvSpPr>
        <p:spPr>
          <a:xfrm>
            <a:off x="3623404" y="5303373"/>
            <a:ext cx="6622520" cy="11425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7" name="Tytuł 1">
            <a:extLst>
              <a:ext uri="{FF2B5EF4-FFF2-40B4-BE49-F238E27FC236}">
                <a16:creationId xmlns:a16="http://schemas.microsoft.com/office/drawing/2014/main" id="{543E05BA-27AE-2E20-9786-0421D8371269}"/>
              </a:ext>
            </a:extLst>
          </p:cNvPr>
          <p:cNvSpPr txBox="1">
            <a:spLocks/>
          </p:cNvSpPr>
          <p:nvPr/>
        </p:nvSpPr>
        <p:spPr>
          <a:xfrm>
            <a:off x="4385606" y="5411257"/>
            <a:ext cx="5197135" cy="360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</a:pPr>
            <a:r>
              <a:rPr lang="pl-PL" sz="100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Szersze uczestnictwo i wzmacnianie europejskiej przestrzeni badawczej</a:t>
            </a:r>
            <a:endParaRPr lang="pl-PL" sz="10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0" name="Grafika 59">
            <a:extLst>
              <a:ext uri="{FF2B5EF4-FFF2-40B4-BE49-F238E27FC236}">
                <a16:creationId xmlns:a16="http://schemas.microsoft.com/office/drawing/2014/main" id="{217543F8-887B-ACF9-2142-AA0935BE42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70884" y="5791334"/>
            <a:ext cx="2995613" cy="438150"/>
          </a:xfrm>
          <a:prstGeom prst="rect">
            <a:avLst/>
          </a:prstGeom>
        </p:spPr>
      </p:pic>
      <p:pic>
        <p:nvPicPr>
          <p:cNvPr id="61" name="Grafika 60">
            <a:extLst>
              <a:ext uri="{FF2B5EF4-FFF2-40B4-BE49-F238E27FC236}">
                <a16:creationId xmlns:a16="http://schemas.microsoft.com/office/drawing/2014/main" id="{B9DF8630-18F4-2686-70E9-383D05C37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9267" y="5768884"/>
            <a:ext cx="2995613" cy="438150"/>
          </a:xfrm>
          <a:prstGeom prst="rect">
            <a:avLst/>
          </a:prstGeom>
        </p:spPr>
      </p:pic>
      <p:sp>
        <p:nvSpPr>
          <p:cNvPr id="62" name="Tytuł 1">
            <a:extLst>
              <a:ext uri="{FF2B5EF4-FFF2-40B4-BE49-F238E27FC236}">
                <a16:creationId xmlns:a16="http://schemas.microsoft.com/office/drawing/2014/main" id="{5D662D69-CFA4-4E54-484C-5B0B1FE1F203}"/>
              </a:ext>
            </a:extLst>
          </p:cNvPr>
          <p:cNvSpPr txBox="1">
            <a:spLocks/>
          </p:cNvSpPr>
          <p:nvPr/>
        </p:nvSpPr>
        <p:spPr>
          <a:xfrm>
            <a:off x="4135278" y="5836758"/>
            <a:ext cx="2466824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Zapewnianie szerszego uczestnictwa   i rozpowszechnianie doskonałości</a:t>
            </a:r>
            <a:endParaRPr lang="pl-PL" sz="10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" name="Tytuł 1">
            <a:extLst>
              <a:ext uri="{FF2B5EF4-FFF2-40B4-BE49-F238E27FC236}">
                <a16:creationId xmlns:a16="http://schemas.microsoft.com/office/drawing/2014/main" id="{AF0D01EC-A108-B06D-4387-96E11FAE6E46}"/>
              </a:ext>
            </a:extLst>
          </p:cNvPr>
          <p:cNvSpPr txBox="1">
            <a:spLocks/>
          </p:cNvSpPr>
          <p:nvPr/>
        </p:nvSpPr>
        <p:spPr>
          <a:xfrm>
            <a:off x="7076545" y="5843817"/>
            <a:ext cx="2995612" cy="32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</a:pPr>
            <a:r>
              <a:rPr lang="pl-PL" sz="1000" b="0" dirty="0">
                <a:solidFill>
                  <a:srgbClr val="000000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Zreformowanie i usprawnienie europejskiego systemu badań naukowych i innowacji</a:t>
            </a:r>
            <a:endParaRPr lang="pl-PL" sz="1000" b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39CEB9-DE5C-44F6-59DA-C9A8A02F12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4" y="320348"/>
            <a:ext cx="654227" cy="1011902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7A72738-093F-B61A-5DB1-3B69FED3FDED}"/>
              </a:ext>
            </a:extLst>
          </p:cNvPr>
          <p:cNvSpPr/>
          <p:nvPr/>
        </p:nvSpPr>
        <p:spPr>
          <a:xfrm>
            <a:off x="1712073" y="240849"/>
            <a:ext cx="10099165" cy="870404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16D0D0C-E144-CAE2-746B-3D65A02A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62" y="452065"/>
            <a:ext cx="9377270" cy="43478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pl-PL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Struktura Programu Ramowego Horyzont Europa 2021-2027</a:t>
            </a:r>
          </a:p>
        </p:txBody>
      </p:sp>
      <p:sp>
        <p:nvSpPr>
          <p:cNvPr id="7" name="Nawias otwierający 6">
            <a:extLst>
              <a:ext uri="{FF2B5EF4-FFF2-40B4-BE49-F238E27FC236}">
                <a16:creationId xmlns:a16="http://schemas.microsoft.com/office/drawing/2014/main" id="{F6B24966-D2B4-94C2-8351-F82026ED8D95}"/>
              </a:ext>
            </a:extLst>
          </p:cNvPr>
          <p:cNvSpPr/>
          <p:nvPr/>
        </p:nvSpPr>
        <p:spPr>
          <a:xfrm>
            <a:off x="5702134" y="3852546"/>
            <a:ext cx="1266557" cy="329345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Nawias zamykający 7">
            <a:extLst>
              <a:ext uri="{FF2B5EF4-FFF2-40B4-BE49-F238E27FC236}">
                <a16:creationId xmlns:a16="http://schemas.microsoft.com/office/drawing/2014/main" id="{A3A7B5F8-EE69-332F-BFED-6A2C8392053F}"/>
              </a:ext>
            </a:extLst>
          </p:cNvPr>
          <p:cNvSpPr/>
          <p:nvPr/>
        </p:nvSpPr>
        <p:spPr>
          <a:xfrm>
            <a:off x="6968691" y="3852546"/>
            <a:ext cx="1323305" cy="329345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8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90D9A97-B44D-DEF5-A485-BF93D9B4C1A5}"/>
              </a:ext>
            </a:extLst>
          </p:cNvPr>
          <p:cNvSpPr/>
          <p:nvPr/>
        </p:nvSpPr>
        <p:spPr>
          <a:xfrm>
            <a:off x="1726489" y="854127"/>
            <a:ext cx="10099165" cy="870404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37B2004-21DA-BEF2-67D3-1EB625BBD7E0}"/>
              </a:ext>
            </a:extLst>
          </p:cNvPr>
          <p:cNvSpPr txBox="1">
            <a:spLocks/>
          </p:cNvSpPr>
          <p:nvPr/>
        </p:nvSpPr>
        <p:spPr>
          <a:xfrm>
            <a:off x="2718991" y="963006"/>
            <a:ext cx="9722125" cy="76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pl-PL" sz="1800" dirty="0">
                <a:solidFill>
                  <a:srgbClr val="FFFFFF"/>
                </a:solidFill>
                <a:latin typeface="Verdana"/>
              </a:rPr>
              <a:t>Budżet filaru II: Globalne wyzwania i europejska konkurencyjność przemysłowa (w mld euro)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EF5303-D3EC-18C5-86B9-C1A6D7566171}"/>
              </a:ext>
            </a:extLst>
          </p:cNvPr>
          <p:cNvSpPr txBox="1"/>
          <p:nvPr/>
        </p:nvSpPr>
        <p:spPr>
          <a:xfrm>
            <a:off x="2035671" y="2958723"/>
            <a:ext cx="68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15,1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31B454-4DC3-08E8-8A57-D85985FB8768}"/>
              </a:ext>
            </a:extLst>
          </p:cNvPr>
          <p:cNvSpPr txBox="1"/>
          <p:nvPr/>
        </p:nvSpPr>
        <p:spPr>
          <a:xfrm>
            <a:off x="3939443" y="2964851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9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0C1A62-6E1D-C328-8BF2-1723094C768D}"/>
              </a:ext>
            </a:extLst>
          </p:cNvPr>
          <p:cNvSpPr txBox="1"/>
          <p:nvPr/>
        </p:nvSpPr>
        <p:spPr>
          <a:xfrm>
            <a:off x="4844513" y="3384081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9697C24-E573-55F9-231F-5FB878AC7F27}"/>
              </a:ext>
            </a:extLst>
          </p:cNvPr>
          <p:cNvSpPr txBox="1"/>
          <p:nvPr/>
        </p:nvSpPr>
        <p:spPr>
          <a:xfrm>
            <a:off x="4844513" y="416576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8,2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6CAED23-55DF-0396-4D07-603C2204AFFC}"/>
              </a:ext>
            </a:extLst>
          </p:cNvPr>
          <p:cNvSpPr txBox="1"/>
          <p:nvPr/>
        </p:nvSpPr>
        <p:spPr>
          <a:xfrm>
            <a:off x="4343632" y="510033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2,3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30C117F-908D-FDF5-C34C-C0843BFBC1CF}"/>
              </a:ext>
            </a:extLst>
          </p:cNvPr>
          <p:cNvSpPr txBox="1"/>
          <p:nvPr/>
        </p:nvSpPr>
        <p:spPr>
          <a:xfrm>
            <a:off x="4080268" y="543991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1,6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EA4C1ED-AB8F-F967-9A39-D0C7B07E536D}"/>
              </a:ext>
            </a:extLst>
          </p:cNvPr>
          <p:cNvSpPr txBox="1"/>
          <p:nvPr/>
        </p:nvSpPr>
        <p:spPr>
          <a:xfrm>
            <a:off x="2590148" y="520908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600">
              <a:defRPr/>
            </a:pPr>
            <a:r>
              <a:rPr lang="pl-PL" sz="1200" b="1" dirty="0">
                <a:solidFill>
                  <a:srgbClr val="FFFFFF"/>
                </a:solidFill>
                <a:latin typeface="Verdana"/>
              </a:rPr>
              <a:t>15,3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E60EFC3-3708-6F59-4DDF-A490AE8E7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4" y="318900"/>
            <a:ext cx="701944" cy="108570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BC0F433-5C08-CBA7-95AF-E7B66531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24" y="1036077"/>
            <a:ext cx="563929" cy="560881"/>
          </a:xfrm>
          <a:prstGeom prst="rect">
            <a:avLst/>
          </a:prstGeom>
        </p:spPr>
      </p:pic>
      <p:graphicFrame>
        <p:nvGraphicFramePr>
          <p:cNvPr id="35" name="Wykres 34">
            <a:extLst>
              <a:ext uri="{FF2B5EF4-FFF2-40B4-BE49-F238E27FC236}">
                <a16:creationId xmlns:a16="http://schemas.microsoft.com/office/drawing/2014/main" id="{8BCBFFA8-6761-4069-CEB0-39E212438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905794"/>
              </p:ext>
            </p:extLst>
          </p:nvPr>
        </p:nvGraphicFramePr>
        <p:xfrm>
          <a:off x="181708" y="1833410"/>
          <a:ext cx="12878972" cy="58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83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343CD23-246C-6EA8-A0B3-377C6E2A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7" y="372967"/>
            <a:ext cx="610482" cy="94424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A4F1F4C-6EDF-572E-2AB9-6BC4D400F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" y="722843"/>
            <a:ext cx="12191446" cy="6858000"/>
          </a:xfrm>
          <a:prstGeom prst="rect">
            <a:avLst/>
          </a:prstGeom>
        </p:spPr>
      </p:pic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82DEAAED-C97E-077C-99E4-7DC74AFB5EF6}"/>
              </a:ext>
            </a:extLst>
          </p:cNvPr>
          <p:cNvSpPr/>
          <p:nvPr/>
        </p:nvSpPr>
        <p:spPr>
          <a:xfrm>
            <a:off x="1357702" y="287641"/>
            <a:ext cx="10099165" cy="870404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F5B04C88-D0C8-4BFD-E3B3-A469E86720DB}"/>
              </a:ext>
            </a:extLst>
          </p:cNvPr>
          <p:cNvSpPr txBox="1">
            <a:spLocks/>
          </p:cNvSpPr>
          <p:nvPr/>
        </p:nvSpPr>
        <p:spPr>
          <a:xfrm>
            <a:off x="1779347" y="464324"/>
            <a:ext cx="9722125" cy="76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pl-PL" sz="1800" dirty="0">
                <a:solidFill>
                  <a:srgbClr val="FFFFFF"/>
                </a:solidFill>
                <a:latin typeface="Verdana"/>
              </a:rPr>
              <a:t>Klaster 6: Żywność, biogospodarka, zasoby naturalne, rolnictwo i środowisko – obszary tematyczne</a:t>
            </a:r>
          </a:p>
        </p:txBody>
      </p:sp>
    </p:spTree>
    <p:extLst>
      <p:ext uri="{BB962C8B-B14F-4D97-AF65-F5344CB8AC3E}">
        <p14:creationId xmlns:p14="http://schemas.microsoft.com/office/powerpoint/2010/main" val="15170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17140-3DFA-900B-5F5C-7FD0BAD4E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CDA568-538A-1C74-F4B7-60FFDA91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/>
          <a:stretch>
            <a:fillRect/>
          </a:stretch>
        </p:blipFill>
        <p:spPr>
          <a:xfrm>
            <a:off x="1692952" y="1280050"/>
            <a:ext cx="8806096" cy="6060556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F3B05A4-DDD1-B181-7233-B7D93EF04B9F}"/>
              </a:ext>
            </a:extLst>
          </p:cNvPr>
          <p:cNvSpPr/>
          <p:nvPr/>
        </p:nvSpPr>
        <p:spPr>
          <a:xfrm>
            <a:off x="1357702" y="287641"/>
            <a:ext cx="10099165" cy="870404"/>
          </a:xfrm>
          <a:prstGeom prst="roundRect">
            <a:avLst/>
          </a:prstGeom>
          <a:solidFill>
            <a:srgbClr val="008C7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l-PL" sz="9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C22E5A-C39F-1753-3A03-1596B5332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" y="381831"/>
            <a:ext cx="580728" cy="89821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3E8E0712-0928-B5C2-CB3C-DDCBD4409894}"/>
              </a:ext>
            </a:extLst>
          </p:cNvPr>
          <p:cNvSpPr txBox="1">
            <a:spLocks/>
          </p:cNvSpPr>
          <p:nvPr/>
        </p:nvSpPr>
        <p:spPr>
          <a:xfrm>
            <a:off x="1936910" y="396520"/>
            <a:ext cx="9722125" cy="76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pl-PL" sz="1800" dirty="0">
                <a:solidFill>
                  <a:srgbClr val="FFFFFF"/>
                </a:solidFill>
                <a:latin typeface="Verdana"/>
              </a:rPr>
              <a:t>HORYZONT EUROPA – dlaczego warto aplikować?</a:t>
            </a:r>
          </a:p>
        </p:txBody>
      </p:sp>
    </p:spTree>
    <p:extLst>
      <p:ext uri="{BB962C8B-B14F-4D97-AF65-F5344CB8AC3E}">
        <p14:creationId xmlns:p14="http://schemas.microsoft.com/office/powerpoint/2010/main" val="322082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7686E-EB5D-1543-6B8F-D6FB0E2ED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D2E1CA92-1DC0-BE35-F3B7-0F870273D3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1888" y="247650"/>
            <a:ext cx="11060112" cy="1158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000" b="1" dirty="0">
                <a:latin typeface="Verdana" panose="020B0604030504040204" pitchFamily="34" charset="0"/>
                <a:ea typeface="Verdana" panose="020B0604030504040204" pitchFamily="34" charset="0"/>
              </a:rPr>
              <a:t>Otwarte k</a:t>
            </a:r>
            <a:r>
              <a:rPr lang="pl-PL" sz="4000" b="1" kern="1200" dirty="0">
                <a:latin typeface="Verdana" panose="020B0604030504040204" pitchFamily="34" charset="0"/>
                <a:ea typeface="Verdana" panose="020B0604030504040204" pitchFamily="34" charset="0"/>
              </a:rPr>
              <a:t>onkursy w Klastrze 6</a:t>
            </a:r>
            <a:endParaRPr lang="en-US" sz="2400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E409638-DCF9-D5C3-8C3C-3D04BF17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72442"/>
              </p:ext>
            </p:extLst>
          </p:nvPr>
        </p:nvGraphicFramePr>
        <p:xfrm>
          <a:off x="275303" y="1655277"/>
          <a:ext cx="11697151" cy="3142345"/>
        </p:xfrm>
        <a:graphic>
          <a:graphicData uri="http://schemas.openxmlformats.org/drawingml/2006/table">
            <a:tbl>
              <a:tblPr firstRow="1">
                <a:noFill/>
                <a:tableStyleId>{5FD0F851-EC5A-4D38-B0AD-8093EC10F338}</a:tableStyleId>
              </a:tblPr>
              <a:tblGrid>
                <a:gridCol w="7374194">
                  <a:extLst>
                    <a:ext uri="{9D8B030D-6E8A-4147-A177-3AD203B41FA5}">
                      <a16:colId xmlns:a16="http://schemas.microsoft.com/office/drawing/2014/main" val="224089914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4203798043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489772994"/>
                    </a:ext>
                  </a:extLst>
                </a:gridCol>
                <a:gridCol w="1111046">
                  <a:extLst>
                    <a:ext uri="{9D8B030D-6E8A-4147-A177-3AD203B41FA5}">
                      <a16:colId xmlns:a16="http://schemas.microsoft.com/office/drawing/2014/main" val="638498863"/>
                    </a:ext>
                  </a:extLst>
                </a:gridCol>
                <a:gridCol w="675189">
                  <a:extLst>
                    <a:ext uri="{9D8B030D-6E8A-4147-A177-3AD203B41FA5}">
                      <a16:colId xmlns:a16="http://schemas.microsoft.com/office/drawing/2014/main" val="9288493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TEMAT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TYP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OPENING – DEADLINE DATE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BUDŻET  </a:t>
                      </a:r>
                      <a:b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(MLN EURO)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kern="100" noProof="0" dirty="0">
                          <a:solidFill>
                            <a:srgbClr val="008C7F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ILOŚĆ PROJEKTÓW</a:t>
                      </a:r>
                      <a:endParaRPr lang="en-US" sz="1100" b="1" kern="100" noProof="0" dirty="0">
                        <a:solidFill>
                          <a:srgbClr val="008C7F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3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HORIZON-CL6-2026-01-CIRCBIO-05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biomass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flows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Europe</a:t>
                      </a:r>
                      <a:endParaRPr lang="en-US" sz="12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17.04.2026 – 17.09.2026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46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HORIZON-CL6-2026-01-CIRCBIO-09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Balancing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food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bioeconomy,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biodiversity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unlock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sustainable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chains</a:t>
                      </a:r>
                      <a:endParaRPr lang="en-US" sz="12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17.04.2026 – 17.09.2026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315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HORIZON-CL6-2026-01-BIODIV-06</a:t>
                      </a:r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Boosting agrobiodiversity for food security and sustainable competitiveness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17.04.2026 – 17.09.2026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92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hlinkClick r:id="rId5"/>
                        </a:rPr>
                        <a:t>HORIZON-CL6-2026-01-CIRCBIO-08</a:t>
                      </a:r>
                      <a:r>
                        <a:rPr lang="pl-PL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2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Supporting pre-normative research for standardization of the bio-based products</a:t>
                      </a: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RIA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17.04.2026 – 17.09.2026</a:t>
                      </a:r>
                      <a:endParaRPr lang="en-US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102" marR="54450" marT="69051" marB="6905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7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buNone/>
                      </a:pPr>
                      <a:r>
                        <a:rPr lang="en-US" sz="1200" b="0" i="0" u="none" strike="noStrike" kern="1200" baseline="0" noProof="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  <a:cs typeface="Calibri"/>
                          <a:hlinkClick r:id="rId6"/>
                        </a:rPr>
                        <a:t>HORIZON-CL6-2026-01-CIRCBIO-10</a:t>
                      </a:r>
                      <a:r>
                        <a:rPr lang="en-US" sz="1200" b="0" i="0" u="none" strike="noStrike" kern="1200" baseline="0" noProof="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Bio-based innovation in society: supporting the sustainable way of living</a:t>
                      </a:r>
                      <a:endParaRPr lang="en-US" dirty="0"/>
                    </a:p>
                  </a:txBody>
                  <a:tcPr marL="138101" marR="54449" marT="69050" marB="69050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0" i="0" u="none" strike="noStrike" kern="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RIA</a:t>
                      </a:r>
                      <a:endParaRPr lang="en-US"/>
                    </a:p>
                  </a:txBody>
                  <a:tcPr marL="138101" marR="54449" marT="69050" marB="69050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0" i="0" u="none" strike="noStrike" kern="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17.04.2026 – 17.09.2026</a:t>
                      </a:r>
                      <a:endParaRPr lang="en-US"/>
                    </a:p>
                  </a:txBody>
                  <a:tcPr marL="138101" marR="54449" marT="69050" marB="69050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Times New Roman"/>
                        </a:rPr>
                        <a:t>8</a:t>
                      </a:r>
                      <a:endParaRPr lang="pl-PL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 marL="138101" marR="54449" marT="69050" marB="69050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Times New Roman"/>
                        </a:rPr>
                        <a:t>2</a:t>
                      </a:r>
                      <a:endParaRPr lang="pl-PL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 marL="138101" marR="54449" marT="69050" marB="69050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15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buNone/>
                      </a:pPr>
                      <a:endParaRPr lang="en-US" sz="1200" b="0" i="0" u="none" strike="noStrike" kern="1200" baseline="0" noProof="0" dirty="0">
                        <a:solidFill>
                          <a:srgbClr val="40404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8101" marR="54449" marT="69049" marB="69049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4">
                      <a:solidFill>
                        <a:srgbClr val="D8DEDC"/>
                      </a:solidFill>
                    </a:lnT>
                    <a:lnB w="9524">
                      <a:solidFill>
                        <a:srgbClr val="D8DED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0" i="0" u="none" strike="noStrike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8101" marR="54449" marT="69049" marB="69049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4">
                      <a:solidFill>
                        <a:srgbClr val="D8DEDC"/>
                      </a:solidFill>
                    </a:lnT>
                    <a:lnB w="9524">
                      <a:solidFill>
                        <a:srgbClr val="D8DED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b="0" i="0" u="none" strike="noStrike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38101" marR="54449" marT="69049" marB="69049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4">
                      <a:solidFill>
                        <a:srgbClr val="D8DEDC"/>
                      </a:solidFill>
                    </a:lnT>
                    <a:lnB w="9524">
                      <a:solidFill>
                        <a:srgbClr val="D8DED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 marL="138101" marR="54449" marT="69049" marB="69049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4">
                      <a:solidFill>
                        <a:srgbClr val="D8DEDC"/>
                      </a:solidFill>
                    </a:lnT>
                    <a:lnB w="9524">
                      <a:solidFill>
                        <a:srgbClr val="D8DED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endParaRPr lang="pl-PL" sz="1200" kern="1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 marL="138101" marR="54449" marT="69049" marB="69049">
                    <a:lnL w="9524">
                      <a:solidFill>
                        <a:srgbClr val="D8DEDC"/>
                      </a:solidFill>
                    </a:lnL>
                    <a:lnR w="9524">
                      <a:solidFill>
                        <a:srgbClr val="D8DEDC"/>
                      </a:solidFill>
                    </a:lnR>
                    <a:lnT w="9524">
                      <a:solidFill>
                        <a:srgbClr val="D8DEDC"/>
                      </a:solidFill>
                    </a:lnT>
                    <a:lnB w="9524">
                      <a:solidFill>
                        <a:srgbClr val="D8DED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4816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FDE53E0-72FA-C82D-ACDA-99747A6DB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21" y="378992"/>
            <a:ext cx="58526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6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Niestandardowy 5">
      <a:dk1>
        <a:srgbClr val="44D62C"/>
      </a:dk1>
      <a:lt1>
        <a:srgbClr val="FFFFFF"/>
      </a:lt1>
      <a:dk2>
        <a:srgbClr val="FFFFFF"/>
      </a:dk2>
      <a:lt2>
        <a:srgbClr val="000000"/>
      </a:lt2>
      <a:accent1>
        <a:srgbClr val="44D62C"/>
      </a:accent1>
      <a:accent2>
        <a:srgbClr val="0085CA"/>
      </a:accent2>
      <a:accent3>
        <a:srgbClr val="EF3340"/>
      </a:accent3>
      <a:accent4>
        <a:srgbClr val="963CBD"/>
      </a:accent4>
      <a:accent5>
        <a:srgbClr val="FF0098"/>
      </a:accent5>
      <a:accent6>
        <a:srgbClr val="008578"/>
      </a:accent6>
      <a:hlink>
        <a:srgbClr val="0000FF"/>
      </a:hlink>
      <a:folHlink>
        <a:srgbClr val="800080"/>
      </a:folHlink>
    </a:clrScheme>
    <a:fontScheme name="Lukasiewicz-fonty-Wo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_Łukasiewicz-PPT-200520" id="{7F1D0BD4-B855-4661-BA43-951C17B9CF0D}" vid="{C7DBD7FA-08A6-4D45-9F3A-5702C0B533C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B7E9B4E035154AA4E44DBAF9DEAD43" ma:contentTypeVersion="15" ma:contentTypeDescription="Utwórz nowy dokument." ma:contentTypeScope="" ma:versionID="38858188ca46ff23ac4fd69bba76b2b0">
  <xsd:schema xmlns:xsd="http://www.w3.org/2001/XMLSchema" xmlns:xs="http://www.w3.org/2001/XMLSchema" xmlns:p="http://schemas.microsoft.com/office/2006/metadata/properties" xmlns:ns3="32afb66b-fa29-4341-8e4b-5d785abd07ae" xmlns:ns4="8597facc-8309-428f-b141-5e2f874a610c" targetNamespace="http://schemas.microsoft.com/office/2006/metadata/properties" ma:root="true" ma:fieldsID="24e77fb684a3151c420ce2527afc760d" ns3:_="" ns4:_="">
    <xsd:import namespace="32afb66b-fa29-4341-8e4b-5d785abd07ae"/>
    <xsd:import namespace="8597facc-8309-428f-b141-5e2f874a610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fb66b-fa29-4341-8e4b-5d785abd07a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facc-8309-428f-b141-5e2f874a61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afb66b-fa29-4341-8e4b-5d785abd07ae" xsi:nil="true"/>
  </documentManagement>
</p:properties>
</file>

<file path=customXml/itemProps1.xml><?xml version="1.0" encoding="utf-8"?>
<ds:datastoreItem xmlns:ds="http://schemas.openxmlformats.org/officeDocument/2006/customXml" ds:itemID="{C8D831FF-5690-4317-B88F-985153628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fb66b-fa29-4341-8e4b-5d785abd07ae"/>
    <ds:schemaRef ds:uri="8597facc-8309-428f-b141-5e2f874a6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303B6-8D88-4F8B-8DBC-D601E5C51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27E76-CA91-4A23-8DE0-AF2E83A05D5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2afb66b-fa29-4341-8e4b-5d785abd07ae"/>
    <ds:schemaRef ds:uri="http://purl.org/dc/dcmitype/"/>
    <ds:schemaRef ds:uri="http://schemas.microsoft.com/office/2006/documentManagement/types"/>
    <ds:schemaRef ds:uri="http://schemas.microsoft.com/office/infopath/2007/PartnerControls"/>
    <ds:schemaRef ds:uri="8597facc-8309-428f-b141-5e2f874a610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12795</TotalTime>
  <Words>697</Words>
  <Application>Microsoft Office PowerPoint</Application>
  <PresentationFormat>Panoramiczny</PresentationFormat>
  <Paragraphs>174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Struktura Programu Ramowego Horyzont Europa 2021-2027</vt:lpstr>
      <vt:lpstr>Prezentacja programu PowerPoint</vt:lpstr>
      <vt:lpstr>Prezentacja programu PowerPoint</vt:lpstr>
      <vt:lpstr>Prezentacja programu PowerPoint</vt:lpstr>
      <vt:lpstr>Otwarte konkursy w Klastrze 6</vt:lpstr>
      <vt:lpstr>Nadchodzące konkursy w Klastrze 6</vt:lpstr>
      <vt:lpstr>Branżowy Punkt Kontaktowy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BPKów</dc:title>
  <dc:creator>Beata Lubos | Łukasiewicz – ILOT</dc:creator>
  <cp:lastModifiedBy>Paweł Kowalczyk</cp:lastModifiedBy>
  <cp:revision>90</cp:revision>
  <dcterms:created xsi:type="dcterms:W3CDTF">2024-06-10T12:00:20Z</dcterms:created>
  <dcterms:modified xsi:type="dcterms:W3CDTF">2026-06-09T09:17:46Z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0x01010052B7E9B4E035154AA4E44DBAF9DEAD43</vt:lpwstr>
  </property>
  <property fmtid="{D5CDD505-2E9C-101B-9397-08002B2CF9AE}" pid="3" name="MediaServiceImageTags">
    <vt:lpwstr/>
  </property>
</Properties>
</file>